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1"/>
  </p:sldMasterIdLst>
  <p:notesMasterIdLst>
    <p:notesMasterId r:id="rId63"/>
  </p:notesMasterIdLst>
  <p:sldIdLst>
    <p:sldId id="256" r:id="rId2"/>
    <p:sldId id="260" r:id="rId3"/>
    <p:sldId id="257" r:id="rId4"/>
    <p:sldId id="269" r:id="rId5"/>
    <p:sldId id="303" r:id="rId6"/>
    <p:sldId id="271" r:id="rId7"/>
    <p:sldId id="258" r:id="rId8"/>
    <p:sldId id="270" r:id="rId9"/>
    <p:sldId id="273" r:id="rId10"/>
    <p:sldId id="305" r:id="rId11"/>
    <p:sldId id="306" r:id="rId12"/>
    <p:sldId id="307" r:id="rId13"/>
    <p:sldId id="261" r:id="rId14"/>
    <p:sldId id="274" r:id="rId15"/>
    <p:sldId id="259" r:id="rId16"/>
    <p:sldId id="276" r:id="rId17"/>
    <p:sldId id="277" r:id="rId18"/>
    <p:sldId id="278" r:id="rId19"/>
    <p:sldId id="279" r:id="rId20"/>
    <p:sldId id="280" r:id="rId21"/>
    <p:sldId id="282" r:id="rId22"/>
    <p:sldId id="283" r:id="rId23"/>
    <p:sldId id="308" r:id="rId24"/>
    <p:sldId id="309" r:id="rId25"/>
    <p:sldId id="310" r:id="rId26"/>
    <p:sldId id="262" r:id="rId27"/>
    <p:sldId id="281" r:id="rId28"/>
    <p:sldId id="263" r:id="rId29"/>
    <p:sldId id="284" r:id="rId30"/>
    <p:sldId id="286" r:id="rId31"/>
    <p:sldId id="287" r:id="rId32"/>
    <p:sldId id="288" r:id="rId33"/>
    <p:sldId id="311" r:id="rId34"/>
    <p:sldId id="312" r:id="rId35"/>
    <p:sldId id="313" r:id="rId36"/>
    <p:sldId id="264" r:id="rId37"/>
    <p:sldId id="289" r:id="rId38"/>
    <p:sldId id="265" r:id="rId39"/>
    <p:sldId id="290" r:id="rId40"/>
    <p:sldId id="292" r:id="rId41"/>
    <p:sldId id="293" r:id="rId42"/>
    <p:sldId id="294" r:id="rId43"/>
    <p:sldId id="296" r:id="rId44"/>
    <p:sldId id="314" r:id="rId45"/>
    <p:sldId id="315" r:id="rId46"/>
    <p:sldId id="316" r:id="rId47"/>
    <p:sldId id="317" r:id="rId48"/>
    <p:sldId id="318" r:id="rId49"/>
    <p:sldId id="266" r:id="rId50"/>
    <p:sldId id="295" r:id="rId51"/>
    <p:sldId id="267" r:id="rId52"/>
    <p:sldId id="297" r:id="rId53"/>
    <p:sldId id="319" r:id="rId54"/>
    <p:sldId id="320" r:id="rId55"/>
    <p:sldId id="321" r:id="rId56"/>
    <p:sldId id="268" r:id="rId57"/>
    <p:sldId id="298" r:id="rId58"/>
    <p:sldId id="299" r:id="rId59"/>
    <p:sldId id="300" r:id="rId60"/>
    <p:sldId id="301" r:id="rId61"/>
    <p:sldId id="30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37" autoAdjust="0"/>
  </p:normalViewPr>
  <p:slideViewPr>
    <p:cSldViewPr snapToGrid="0">
      <p:cViewPr varScale="1">
        <p:scale>
          <a:sx n="57" d="100"/>
          <a:sy n="57" d="100"/>
        </p:scale>
        <p:origin x="10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84923-5DC0-4385-803A-36724DEEF7A3}" type="datetimeFigureOut">
              <a:rPr lang="en-US" smtClean="0"/>
              <a:t>8/16/2016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D1BCF-1335-4223-A26D-3A244D0F9C46}" type="slidenum">
              <a:rPr lang="en-US" smtClean="0"/>
              <a:t>‹#›</a:t>
            </a:fld>
            <a:endParaRPr lang="en-US"/>
          </a:p>
        </p:txBody>
      </p:sp>
    </p:spTree>
    <p:extLst>
      <p:ext uri="{BB962C8B-B14F-4D97-AF65-F5344CB8AC3E}">
        <p14:creationId xmlns:p14="http://schemas.microsoft.com/office/powerpoint/2010/main" val="58306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2</a:t>
            </a:fld>
            <a:endParaRPr lang="en-US"/>
          </a:p>
        </p:txBody>
      </p:sp>
    </p:spTree>
    <p:extLst>
      <p:ext uri="{BB962C8B-B14F-4D97-AF65-F5344CB8AC3E}">
        <p14:creationId xmlns:p14="http://schemas.microsoft.com/office/powerpoint/2010/main" val="151554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Multi-user Linux system</a:t>
            </a:r>
          </a:p>
          <a:p>
            <a:r>
              <a:rPr lang="en-US" dirty="0"/>
              <a:t>Multiple Platforms: Eclipse IDE, MIT App Inventor, Android Studio</a:t>
            </a:r>
          </a:p>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7</a:t>
            </a:fld>
            <a:endParaRPr lang="en-US"/>
          </a:p>
        </p:txBody>
      </p:sp>
    </p:spTree>
    <p:extLst>
      <p:ext uri="{BB962C8B-B14F-4D97-AF65-F5344CB8AC3E}">
        <p14:creationId xmlns:p14="http://schemas.microsoft.com/office/powerpoint/2010/main" val="79765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a:t>
            </a:r>
            <a:r>
              <a:rPr lang="en-US" dirty="0"/>
              <a:t>Java based code: This part of the project consists of the Java-based code that implements the logic behind the functioning of the application. These codes define activities (the screens visible to the user), utility functions, etc.</a:t>
            </a:r>
          </a:p>
          <a:p>
            <a:r>
              <a:rPr lang="en-US" dirty="0"/>
              <a:t>2.</a:t>
            </a:r>
            <a:r>
              <a:rPr lang="en-US" baseline="0" dirty="0"/>
              <a:t> </a:t>
            </a:r>
            <a:r>
              <a:rPr lang="en-US" dirty="0"/>
              <a:t>The layout files: These are xml files that describe the layout and positioning of various UI elements on the app screen. All activities are required have an xml file associated with it. </a:t>
            </a:r>
          </a:p>
          <a:p>
            <a:r>
              <a:rPr lang="en-US" dirty="0"/>
              <a:t>3.</a:t>
            </a:r>
            <a:r>
              <a:rPr lang="en-US" baseline="0" dirty="0"/>
              <a:t> </a:t>
            </a:r>
            <a:r>
              <a:rPr lang="en-US" dirty="0"/>
              <a:t>Manifests: Manifests declare the permissions provided to the application that govern the types of device resources it can access. The ability to read/write to external storage, accessing in-built sensors, connecting to the internet, etc. are defined in the manifest files.</a:t>
            </a:r>
          </a:p>
          <a:p>
            <a:r>
              <a:rPr lang="en-US" dirty="0"/>
              <a:t>4.</a:t>
            </a:r>
            <a:r>
              <a:rPr lang="en-US" baseline="0" dirty="0"/>
              <a:t> </a:t>
            </a:r>
            <a:r>
              <a:rPr lang="en-US" dirty="0"/>
              <a:t>Other resources: These are xml files that contain miscellaneous resources like hard-coded strings, hex values for color, formatting styles, etc.</a:t>
            </a:r>
          </a:p>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8</a:t>
            </a:fld>
            <a:endParaRPr lang="en-US"/>
          </a:p>
        </p:txBody>
      </p:sp>
    </p:spTree>
    <p:extLst>
      <p:ext uri="{BB962C8B-B14F-4D97-AF65-F5344CB8AC3E}">
        <p14:creationId xmlns:p14="http://schemas.microsoft.com/office/powerpoint/2010/main" val="158261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an application is launched from the application menu on a physical Android device, it goes through the following stages: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 launching the application, the main activity is created, i.e., the </a:t>
            </a:r>
            <a:r>
              <a:rPr lang="en-US" sz="1200" kern="1200" dirty="0" err="1">
                <a:solidFill>
                  <a:schemeClr val="tx1"/>
                </a:solidFill>
                <a:effectLst/>
                <a:latin typeface="+mn-lt"/>
                <a:ea typeface="+mn-ea"/>
                <a:cs typeface="+mn-cs"/>
              </a:rPr>
              <a:t>onCreate</a:t>
            </a:r>
            <a:r>
              <a:rPr lang="en-US" sz="1200" kern="1200" dirty="0">
                <a:solidFill>
                  <a:schemeClr val="tx1"/>
                </a:solidFill>
                <a:effectLst/>
                <a:latin typeface="+mn-lt"/>
                <a:ea typeface="+mn-ea"/>
                <a:cs typeface="+mn-cs"/>
              </a:rPr>
              <a:t>() method of the main activity is invoked.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onStart</a:t>
            </a:r>
            <a:r>
              <a:rPr lang="en-US" sz="1200" kern="1200" dirty="0">
                <a:solidFill>
                  <a:schemeClr val="tx1"/>
                </a:solidFill>
                <a:effectLst/>
                <a:latin typeface="+mn-lt"/>
                <a:ea typeface="+mn-ea"/>
                <a:cs typeface="+mn-cs"/>
              </a:rPr>
              <a:t>() method is invoked when the activity becomes visible to the user.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activity runs as described by the </a:t>
            </a:r>
            <a:r>
              <a:rPr lang="en-US" sz="1200" kern="1200" dirty="0" err="1">
                <a:solidFill>
                  <a:schemeClr val="tx1"/>
                </a:solidFill>
                <a:effectLst/>
                <a:latin typeface="+mn-lt"/>
                <a:ea typeface="+mn-ea"/>
                <a:cs typeface="+mn-cs"/>
              </a:rPr>
              <a:t>onCreate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onStart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onResume</a:t>
            </a:r>
            <a:r>
              <a:rPr lang="en-US" sz="1200" kern="1200" dirty="0">
                <a:solidFill>
                  <a:schemeClr val="tx1"/>
                </a:solidFill>
                <a:effectLst/>
                <a:latin typeface="+mn-lt"/>
                <a:ea typeface="+mn-ea"/>
                <a:cs typeface="+mn-cs"/>
              </a:rPr>
              <a:t>() method. </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onPause</a:t>
            </a:r>
            <a:r>
              <a:rPr lang="en-US" sz="1200" kern="1200" dirty="0">
                <a:solidFill>
                  <a:schemeClr val="tx1"/>
                </a:solidFill>
                <a:effectLst/>
                <a:latin typeface="+mn-lt"/>
                <a:ea typeface="+mn-ea"/>
                <a:cs typeface="+mn-cs"/>
              </a:rPr>
              <a:t>() is invoked if the activity needs to be paused due to physical constraints of the system, example, memory, processing power, etc.</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onStop</a:t>
            </a:r>
            <a:r>
              <a:rPr lang="en-US" sz="1200" kern="1200" dirty="0">
                <a:solidFill>
                  <a:schemeClr val="tx1"/>
                </a:solidFill>
                <a:effectLst/>
                <a:latin typeface="+mn-lt"/>
                <a:ea typeface="+mn-ea"/>
                <a:cs typeface="+mn-cs"/>
              </a:rPr>
              <a:t>() is invoked when the activity is not visible to the user anymore but the application is still running in the background. </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onDestroy</a:t>
            </a:r>
            <a:r>
              <a:rPr lang="en-US" sz="1200" kern="1200" dirty="0">
                <a:solidFill>
                  <a:schemeClr val="tx1"/>
                </a:solidFill>
                <a:effectLst/>
                <a:latin typeface="+mn-lt"/>
                <a:ea typeface="+mn-ea"/>
                <a:cs typeface="+mn-cs"/>
              </a:rPr>
              <a:t>() is invoked when the activity is shut down. If the application consists of other activities, their respective </a:t>
            </a:r>
            <a:r>
              <a:rPr lang="en-US" sz="1200" kern="1200" dirty="0" err="1">
                <a:solidFill>
                  <a:schemeClr val="tx1"/>
                </a:solidFill>
                <a:effectLst/>
                <a:latin typeface="+mn-lt"/>
                <a:ea typeface="+mn-ea"/>
                <a:cs typeface="+mn-cs"/>
              </a:rPr>
              <a:t>onCreate</a:t>
            </a:r>
            <a:r>
              <a:rPr lang="en-US" sz="1200" kern="1200" dirty="0">
                <a:solidFill>
                  <a:schemeClr val="tx1"/>
                </a:solidFill>
                <a:effectLst/>
                <a:latin typeface="+mn-lt"/>
                <a:ea typeface="+mn-ea"/>
                <a:cs typeface="+mn-cs"/>
              </a:rPr>
              <a:t>() methods are invoke. </a:t>
            </a:r>
          </a:p>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9</a:t>
            </a:fld>
            <a:endParaRPr lang="en-US"/>
          </a:p>
        </p:txBody>
      </p:sp>
    </p:spTree>
    <p:extLst>
      <p:ext uri="{BB962C8B-B14F-4D97-AF65-F5344CB8AC3E}">
        <p14:creationId xmlns:p14="http://schemas.microsoft.com/office/powerpoint/2010/main" val="43270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 over</a:t>
            </a:r>
            <a:r>
              <a:rPr lang="en-US" baseline="0" dirty="0"/>
              <a:t> setting up of an </a:t>
            </a:r>
            <a:r>
              <a:rPr lang="en-US" baseline="0"/>
              <a:t>Android Project</a:t>
            </a:r>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10</a:t>
            </a:fld>
            <a:endParaRPr lang="en-US"/>
          </a:p>
        </p:txBody>
      </p:sp>
    </p:spTree>
    <p:extLst>
      <p:ext uri="{BB962C8B-B14F-4D97-AF65-F5344CB8AC3E}">
        <p14:creationId xmlns:p14="http://schemas.microsoft.com/office/powerpoint/2010/main" val="3600888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describes how to build an app with capabilities for communication, say for example, for the purpose of sending an SMS. They key point with regard to building connected apps is providing the right permissions that allow for communication. As discussed earlier, permissions can be modified within the Manifest file. </a:t>
            </a:r>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28</a:t>
            </a:fld>
            <a:endParaRPr lang="en-US"/>
          </a:p>
        </p:txBody>
      </p:sp>
    </p:spTree>
    <p:extLst>
      <p:ext uri="{BB962C8B-B14F-4D97-AF65-F5344CB8AC3E}">
        <p14:creationId xmlns:p14="http://schemas.microsoft.com/office/powerpoint/2010/main" val="3537861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30</a:t>
            </a:fld>
            <a:endParaRPr lang="en-US"/>
          </a:p>
        </p:txBody>
      </p:sp>
    </p:spTree>
    <p:extLst>
      <p:ext uri="{BB962C8B-B14F-4D97-AF65-F5344CB8AC3E}">
        <p14:creationId xmlns:p14="http://schemas.microsoft.com/office/powerpoint/2010/main" val="153064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BCF-1335-4223-A26D-3A244D0F9C46}" type="slidenum">
              <a:rPr lang="en-US" smtClean="0"/>
              <a:t>51</a:t>
            </a:fld>
            <a:endParaRPr lang="en-US"/>
          </a:p>
        </p:txBody>
      </p:sp>
    </p:spTree>
    <p:extLst>
      <p:ext uri="{BB962C8B-B14F-4D97-AF65-F5344CB8AC3E}">
        <p14:creationId xmlns:p14="http://schemas.microsoft.com/office/powerpoint/2010/main" val="351437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0130076-C7D2-4A8E-A7C7-A076110C7B3C}" type="datetimeFigureOut">
              <a:rPr lang="en-US" smtClean="0"/>
              <a:t>8/16/2016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358751086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46962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4093667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27783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16289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0130076-C7D2-4A8E-A7C7-A076110C7B3C}" type="datetimeFigureOut">
              <a:rPr lang="en-US" smtClean="0"/>
              <a:t>8/16/2016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671623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0130076-C7D2-4A8E-A7C7-A076110C7B3C}" type="datetimeFigureOut">
              <a:rPr lang="en-US" smtClean="0"/>
              <a:t>8/16/2016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607891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30076-C7D2-4A8E-A7C7-A076110C7B3C}" type="datetimeFigureOut">
              <a:rPr lang="en-US" smtClean="0"/>
              <a:t>8/16/2016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560189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30076-C7D2-4A8E-A7C7-A076110C7B3C}" type="datetimeFigureOut">
              <a:rPr lang="en-US" smtClean="0"/>
              <a:t>8/16/2016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76284477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30076-C7D2-4A8E-A7C7-A076110C7B3C}" type="datetimeFigureOut">
              <a:rPr lang="en-US" smtClean="0"/>
              <a:t>8/16/2016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353276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130076-C7D2-4A8E-A7C7-A076110C7B3C}" type="datetimeFigureOut">
              <a:rPr lang="en-US" smtClean="0"/>
              <a:t>8/16/2016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1772731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54646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130076-C7D2-4A8E-A7C7-A076110C7B3C}" type="datetimeFigureOut">
              <a:rPr lang="en-US" smtClean="0"/>
              <a:t>8/16/2016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14164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130076-C7D2-4A8E-A7C7-A076110C7B3C}" type="datetimeFigureOut">
              <a:rPr lang="en-US" smtClean="0"/>
              <a:t>8/16/2016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323550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30076-C7D2-4A8E-A7C7-A076110C7B3C}" type="datetimeFigureOut">
              <a:rPr lang="en-US" smtClean="0"/>
              <a:t>8/16/2016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9172246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6508918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30076-C7D2-4A8E-A7C7-A076110C7B3C}" type="datetimeFigureOut">
              <a:rPr lang="en-US" smtClean="0"/>
              <a:t>8/16/2016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E0A5-E83F-4C35-A27A-2AD888DDB212}" type="slidenum">
              <a:rPr lang="en-US" smtClean="0"/>
              <a:t>‹#›</a:t>
            </a:fld>
            <a:endParaRPr lang="en-US"/>
          </a:p>
        </p:txBody>
      </p:sp>
    </p:spTree>
    <p:extLst>
      <p:ext uri="{BB962C8B-B14F-4D97-AF65-F5344CB8AC3E}">
        <p14:creationId xmlns:p14="http://schemas.microsoft.com/office/powerpoint/2010/main" val="249055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0130076-C7D2-4A8E-A7C7-A076110C7B3C}" type="datetimeFigureOut">
              <a:rPr lang="en-US" smtClean="0"/>
              <a:t>8/16/2016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55E0A5-E83F-4C35-A27A-2AD888DDB212}" type="slidenum">
              <a:rPr lang="en-US" smtClean="0"/>
              <a:t>‹#›</a:t>
            </a:fld>
            <a:endParaRPr lang="en-US"/>
          </a:p>
        </p:txBody>
      </p:sp>
    </p:spTree>
    <p:extLst>
      <p:ext uri="{BB962C8B-B14F-4D97-AF65-F5344CB8AC3E}">
        <p14:creationId xmlns:p14="http://schemas.microsoft.com/office/powerpoint/2010/main" val="1524942993"/>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android.com/reference/android/app/PendingIntent.html" TargetMode="External"/><Relationship Id="rId2" Type="http://schemas.openxmlformats.org/officeDocument/2006/relationships/hyperlink" Target="https://developer.android.com/reference/java/lang/String.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android.com/reference/android/graphics/Color.html" TargetMode="External"/><Relationship Id="rId7" Type="http://schemas.openxmlformats.org/officeDocument/2006/relationships/hyperlink" Target="https://developer.android.com/training/best-performance.html" TargetMode="External"/><Relationship Id="rId2" Type="http://schemas.openxmlformats.org/officeDocument/2006/relationships/hyperlink" Target="https://developer.android.com/studio/install.html" TargetMode="External"/><Relationship Id="rId1" Type="http://schemas.openxmlformats.org/officeDocument/2006/relationships/slideLayout" Target="../slideLayouts/slideLayout2.xml"/><Relationship Id="rId6" Type="http://schemas.openxmlformats.org/officeDocument/2006/relationships/hyperlink" Target="https://developer.android.com/training/building-connectivity.html" TargetMode="External"/><Relationship Id="rId5" Type="http://schemas.openxmlformats.org/officeDocument/2006/relationships/hyperlink" Target="https://developer.android.com/training/permissions/requesting.html" TargetMode="External"/><Relationship Id="rId4" Type="http://schemas.openxmlformats.org/officeDocument/2006/relationships/hyperlink" Target="https://guides.codepath.com/android/Working-with-the-TextView"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eveloper.android.com/training/basics/activity-lifecycle/starting.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err="1"/>
              <a:t>android</a:t>
            </a:r>
            <a:r>
              <a:rPr lang="en-US" dirty="0" err="1"/>
              <a:t>Go</a:t>
            </a:r>
            <a:endParaRPr lang="en-US" dirty="0"/>
          </a:p>
        </p:txBody>
      </p:sp>
      <p:sp>
        <p:nvSpPr>
          <p:cNvPr id="3" name="Subtitle 2"/>
          <p:cNvSpPr>
            <a:spLocks noGrp="1"/>
          </p:cNvSpPr>
          <p:nvPr>
            <p:ph type="subTitle" idx="1"/>
          </p:nvPr>
        </p:nvSpPr>
        <p:spPr>
          <a:xfrm>
            <a:off x="1740877" y="2919047"/>
            <a:ext cx="9612922" cy="1529354"/>
          </a:xfrm>
        </p:spPr>
        <p:txBody>
          <a:bodyPr>
            <a:normAutofit/>
          </a:bodyPr>
          <a:lstStyle/>
          <a:p>
            <a:r>
              <a:rPr lang="en-US" dirty="0"/>
              <a:t>Introduction to Android App Development using Android Studio</a:t>
            </a:r>
          </a:p>
          <a:p>
            <a:endParaRPr lang="en-US" dirty="0"/>
          </a:p>
        </p:txBody>
      </p:sp>
    </p:spTree>
    <p:extLst>
      <p:ext uri="{BB962C8B-B14F-4D97-AF65-F5344CB8AC3E}">
        <p14:creationId xmlns:p14="http://schemas.microsoft.com/office/powerpoint/2010/main" val="1971866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Creating</a:t>
            </a:r>
            <a:r>
              <a:rPr lang="en-US" b="1" dirty="0"/>
              <a:t> </a:t>
            </a:r>
            <a:r>
              <a:rPr lang="en-US" dirty="0"/>
              <a:t>a New Android Studio Project</a:t>
            </a:r>
            <a:br>
              <a:rPr lang="en-US" b="1" dirty="0"/>
            </a:br>
            <a:endParaRPr lang="en-US" dirty="0"/>
          </a:p>
        </p:txBody>
      </p:sp>
      <p:sp>
        <p:nvSpPr>
          <p:cNvPr id="5" name="Content Placeholder 4"/>
          <p:cNvSpPr>
            <a:spLocks noGrp="1"/>
          </p:cNvSpPr>
          <p:nvPr>
            <p:ph idx="1"/>
          </p:nvPr>
        </p:nvSpPr>
        <p:spPr>
          <a:xfrm>
            <a:off x="694267" y="1690688"/>
            <a:ext cx="11074400" cy="4486275"/>
          </a:xfrm>
        </p:spPr>
        <p:txBody>
          <a:bodyPr>
            <a:normAutofit/>
          </a:bodyPr>
          <a:lstStyle/>
          <a:p>
            <a:pPr marL="514350" lvl="0" indent="-514350">
              <a:buFont typeface="+mj-lt"/>
              <a:buAutoNum type="arabicPeriod"/>
            </a:pPr>
            <a:r>
              <a:rPr lang="en-US" sz="3200" dirty="0"/>
              <a:t>Start up Android Studio.</a:t>
            </a:r>
          </a:p>
          <a:p>
            <a:pPr marL="514350" lvl="0" indent="-514350">
              <a:buFont typeface="+mj-lt"/>
              <a:buAutoNum type="arabicPeriod"/>
            </a:pPr>
            <a:r>
              <a:rPr lang="en-US" sz="3200" dirty="0"/>
              <a:t>Go to File -&gt; New Project.</a:t>
            </a:r>
          </a:p>
          <a:p>
            <a:pPr marL="514350" lvl="0" indent="-514350">
              <a:buFont typeface="+mj-lt"/>
              <a:buAutoNum type="arabicPeriod"/>
            </a:pPr>
            <a:r>
              <a:rPr lang="en-US" sz="3200" dirty="0"/>
              <a:t>Input a cool name for your application.</a:t>
            </a:r>
          </a:p>
          <a:p>
            <a:pPr marL="514350" lvl="0" indent="-514350">
              <a:buFont typeface="+mj-lt"/>
              <a:buAutoNum type="arabicPeriod"/>
            </a:pPr>
            <a:r>
              <a:rPr lang="en-US" sz="3200" dirty="0"/>
              <a:t>Proceed to the next screen where you would select the target platform (depends on the features you would like to use, but API 19 usually does the trick).</a:t>
            </a:r>
          </a:p>
          <a:p>
            <a:pPr marL="514350" lvl="0" indent="-514350">
              <a:buFont typeface="+mj-lt"/>
              <a:buAutoNum type="arabicPeriod"/>
            </a:pPr>
            <a:r>
              <a:rPr lang="en-US" sz="3200" dirty="0"/>
              <a:t>Create an activity on the next screen and you have your first project! </a:t>
            </a:r>
          </a:p>
        </p:txBody>
      </p:sp>
    </p:spTree>
    <p:extLst>
      <p:ext uri="{BB962C8B-B14F-4D97-AF65-F5344CB8AC3E}">
        <p14:creationId xmlns:p14="http://schemas.microsoft.com/office/powerpoint/2010/main" val="263753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00" y="418147"/>
            <a:ext cx="10233800" cy="4351338"/>
          </a:xfrm>
        </p:spPr>
        <p:txBody>
          <a:bodyPr/>
          <a:lstStyle/>
          <a:p>
            <a:pPr marL="0" lvl="0" indent="0">
              <a:buNone/>
            </a:pPr>
            <a:r>
              <a:rPr lang="en-US" dirty="0"/>
              <a:t>6. This is what the Java code of a basic activity would like and the </a:t>
            </a:r>
            <a:r>
              <a:rPr lang="en-US" dirty="0" err="1"/>
              <a:t>onCreate</a:t>
            </a:r>
            <a:r>
              <a:rPr lang="en-US" dirty="0"/>
              <a:t>() method is where all the logic goes:</a:t>
            </a:r>
          </a:p>
          <a:p>
            <a:endParaRPr lang="en-US" dirty="0"/>
          </a:p>
        </p:txBody>
      </p:sp>
      <p:pic>
        <p:nvPicPr>
          <p:cNvPr id="4" name="Picture 3"/>
          <p:cNvPicPr/>
          <p:nvPr/>
        </p:nvPicPr>
        <p:blipFill rotWithShape="1">
          <a:blip r:embed="rId2"/>
          <a:srcRect l="27692" t="14359" r="37820" b="53049"/>
          <a:stretch/>
        </p:blipFill>
        <p:spPr bwMode="auto">
          <a:xfrm>
            <a:off x="1207700" y="2089997"/>
            <a:ext cx="9550400" cy="35996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259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067" y="203201"/>
            <a:ext cx="10233800" cy="5635096"/>
          </a:xfrm>
        </p:spPr>
        <p:txBody>
          <a:bodyPr/>
          <a:lstStyle/>
          <a:p>
            <a:pPr marL="0" indent="0">
              <a:buNone/>
            </a:pPr>
            <a:r>
              <a:rPr lang="en-US" dirty="0"/>
              <a:t>7. Use the graphical version of the layout files to add your design elements and widgets</a:t>
            </a:r>
          </a:p>
        </p:txBody>
      </p:sp>
      <p:pic>
        <p:nvPicPr>
          <p:cNvPr id="4" name="Picture 3"/>
          <p:cNvPicPr/>
          <p:nvPr/>
        </p:nvPicPr>
        <p:blipFill rotWithShape="1">
          <a:blip r:embed="rId2"/>
          <a:srcRect l="25256" t="14360" r="898" b="32535"/>
          <a:stretch/>
        </p:blipFill>
        <p:spPr bwMode="auto">
          <a:xfrm>
            <a:off x="0" y="1151467"/>
            <a:ext cx="12192000" cy="57065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486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I</a:t>
            </a:r>
          </a:p>
        </p:txBody>
      </p:sp>
      <p:sp>
        <p:nvSpPr>
          <p:cNvPr id="3" name="Content Placeholder 2"/>
          <p:cNvSpPr>
            <a:spLocks noGrp="1"/>
          </p:cNvSpPr>
          <p:nvPr>
            <p:ph idx="1"/>
          </p:nvPr>
        </p:nvSpPr>
        <p:spPr/>
        <p:txBody>
          <a:bodyPr/>
          <a:lstStyle/>
          <a:p>
            <a:r>
              <a:rPr lang="en-US" sz="3200" dirty="0"/>
              <a:t>Setting up an Android Studio Project</a:t>
            </a:r>
          </a:p>
          <a:p>
            <a:r>
              <a:rPr lang="en-US" sz="3200" dirty="0"/>
              <a:t>Testing a small App with the Emulator and a physical device</a:t>
            </a:r>
          </a:p>
          <a:p>
            <a:r>
              <a:rPr lang="en-US" sz="3200" dirty="0"/>
              <a:t>Basic Android Terminology</a:t>
            </a:r>
          </a:p>
          <a:p>
            <a:r>
              <a:rPr lang="en-US" sz="3200" dirty="0"/>
              <a:t>Know a Life Cycle of an Android Application</a:t>
            </a:r>
          </a:p>
          <a:p>
            <a:endParaRPr lang="en-US" dirty="0"/>
          </a:p>
        </p:txBody>
      </p:sp>
    </p:spTree>
    <p:extLst>
      <p:ext uri="{BB962C8B-B14F-4D97-AF65-F5344CB8AC3E}">
        <p14:creationId xmlns:p14="http://schemas.microsoft.com/office/powerpoint/2010/main" val="423592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0014" y="3234267"/>
            <a:ext cx="11050904" cy="3921369"/>
          </a:xfrm>
        </p:spPr>
        <p:txBody>
          <a:bodyPr>
            <a:noAutofit/>
          </a:bodyPr>
          <a:lstStyle/>
          <a:p>
            <a:r>
              <a:rPr lang="en-US" sz="4800" dirty="0"/>
              <a:t>Module 2: Android Widgets for User Interaction</a:t>
            </a:r>
            <a:br>
              <a:rPr lang="en-US" sz="3200" b="1" dirty="0"/>
            </a:br>
            <a:endParaRPr lang="en-US" sz="3200" dirty="0"/>
          </a:p>
        </p:txBody>
      </p:sp>
    </p:spTree>
    <p:extLst>
      <p:ext uri="{BB962C8B-B14F-4D97-AF65-F5344CB8AC3E}">
        <p14:creationId xmlns:p14="http://schemas.microsoft.com/office/powerpoint/2010/main" val="168888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1942"/>
          </a:xfrm>
        </p:spPr>
        <p:txBody>
          <a:bodyPr/>
          <a:lstStyle/>
          <a:p>
            <a:r>
              <a:rPr lang="en-US" dirty="0"/>
              <a:t>Android Widgets</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User Interface elements that allow users to interact with the application.</a:t>
            </a:r>
          </a:p>
          <a:p>
            <a:r>
              <a:rPr lang="en-US" dirty="0"/>
              <a:t>Used for I/O</a:t>
            </a:r>
          </a:p>
          <a:p>
            <a:r>
              <a:rPr lang="en-US" dirty="0"/>
              <a:t>Commonly used widgets:</a:t>
            </a:r>
          </a:p>
          <a:p>
            <a:pPr lvl="1"/>
            <a:r>
              <a:rPr lang="en-US" dirty="0"/>
              <a:t>Button</a:t>
            </a:r>
          </a:p>
          <a:p>
            <a:pPr lvl="1"/>
            <a:r>
              <a:rPr lang="en-US" dirty="0" err="1"/>
              <a:t>TextView</a:t>
            </a:r>
            <a:endParaRPr lang="en-US" dirty="0"/>
          </a:p>
          <a:p>
            <a:pPr lvl="1"/>
            <a:r>
              <a:rPr lang="en-US" dirty="0" err="1"/>
              <a:t>EditText</a:t>
            </a:r>
            <a:endParaRPr lang="en-US" dirty="0"/>
          </a:p>
          <a:p>
            <a:pPr lvl="1"/>
            <a:r>
              <a:rPr lang="en-US" dirty="0" err="1"/>
              <a:t>ImageView</a:t>
            </a:r>
            <a:endParaRPr lang="en-US" dirty="0"/>
          </a:p>
          <a:p>
            <a:pPr lvl="1"/>
            <a:r>
              <a:rPr lang="en-US" dirty="0"/>
              <a:t>Toast</a:t>
            </a:r>
          </a:p>
        </p:txBody>
      </p:sp>
    </p:spTree>
    <p:extLst>
      <p:ext uri="{BB962C8B-B14F-4D97-AF65-F5344CB8AC3E}">
        <p14:creationId xmlns:p14="http://schemas.microsoft.com/office/powerpoint/2010/main" val="2242689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791"/>
            <a:ext cx="10515600" cy="1325563"/>
          </a:xfrm>
        </p:spPr>
        <p:txBody>
          <a:bodyPr/>
          <a:lstStyle/>
          <a:p>
            <a:pPr algn="ctr"/>
            <a:r>
              <a:rPr lang="en-US" dirty="0"/>
              <a:t>Buttons</a:t>
            </a:r>
          </a:p>
        </p:txBody>
      </p:sp>
      <p:sp>
        <p:nvSpPr>
          <p:cNvPr id="3" name="Content Placeholder 2"/>
          <p:cNvSpPr>
            <a:spLocks noGrp="1"/>
          </p:cNvSpPr>
          <p:nvPr>
            <p:ph idx="1"/>
          </p:nvPr>
        </p:nvSpPr>
        <p:spPr>
          <a:xfrm>
            <a:off x="666750" y="1521354"/>
            <a:ext cx="10858500" cy="5130800"/>
          </a:xfrm>
        </p:spPr>
        <p:txBody>
          <a:bodyPr>
            <a:normAutofit fontScale="85000" lnSpcReduction="20000"/>
          </a:bodyPr>
          <a:lstStyle/>
          <a:p>
            <a:r>
              <a:rPr lang="en-US" dirty="0"/>
              <a:t>To create buttons programmatically :</a:t>
            </a:r>
          </a:p>
          <a:p>
            <a:pPr marL="0" indent="0">
              <a:buNone/>
            </a:pPr>
            <a:endParaRPr lang="en-US" dirty="0"/>
          </a:p>
          <a:p>
            <a:pPr marL="0" indent="0" algn="ctr">
              <a:buNone/>
            </a:pPr>
            <a:r>
              <a:rPr lang="en-US" dirty="0"/>
              <a:t>	</a:t>
            </a:r>
            <a:r>
              <a:rPr lang="en-US" dirty="0">
                <a:latin typeface="Courier New" panose="02070309020205020404" pitchFamily="49" charset="0"/>
                <a:ea typeface="Times New Roman" panose="02020603050405020304" pitchFamily="18" charset="0"/>
                <a:cs typeface="Courier New" panose="02070309020205020404" pitchFamily="49" charset="0"/>
              </a:rPr>
              <a:t>Button </a:t>
            </a:r>
            <a:r>
              <a:rPr lang="en-US" dirty="0" err="1">
                <a:latin typeface="Courier New" panose="02070309020205020404" pitchFamily="49" charset="0"/>
                <a:ea typeface="Times New Roman" panose="02020603050405020304" pitchFamily="18" charset="0"/>
                <a:cs typeface="Courier New" panose="02070309020205020404" pitchFamily="49" charset="0"/>
              </a:rPr>
              <a:t>button</a:t>
            </a:r>
            <a:r>
              <a:rPr lang="en-US" dirty="0">
                <a:latin typeface="Courier New" panose="02070309020205020404" pitchFamily="49" charset="0"/>
                <a:ea typeface="Times New Roman" panose="02020603050405020304" pitchFamily="18" charset="0"/>
                <a:cs typeface="Courier New" panose="02070309020205020404" pitchFamily="49" charset="0"/>
              </a:rPr>
              <a:t> = new Button(context);</a:t>
            </a:r>
          </a:p>
          <a:p>
            <a:pPr marL="0" indent="0" algn="ctr">
              <a:buNone/>
            </a:pPr>
            <a:endParaRPr lang="en-US" dirty="0"/>
          </a:p>
          <a:p>
            <a:r>
              <a:rPr lang="en-US" dirty="0"/>
              <a:t>To refer to previously created elements in the layout files:</a:t>
            </a:r>
          </a:p>
          <a:p>
            <a:pPr marL="0" indent="0">
              <a:buNone/>
            </a:pPr>
            <a:endParaRPr lang="en-US" dirty="0"/>
          </a:p>
          <a:p>
            <a:pPr marL="0" indent="0" algn="ctr">
              <a:buNone/>
            </a:pPr>
            <a:r>
              <a:rPr lang="en-US" dirty="0">
                <a:latin typeface="Courier New" panose="02070309020205020404" pitchFamily="49" charset="0"/>
                <a:ea typeface="Times New Roman" panose="02020603050405020304" pitchFamily="18" charset="0"/>
                <a:cs typeface="Courier New" panose="02070309020205020404" pitchFamily="49" charset="0"/>
              </a:rPr>
              <a:t>Button </a:t>
            </a:r>
            <a:r>
              <a:rPr lang="en-US" dirty="0" err="1">
                <a:latin typeface="Courier New" panose="02070309020205020404" pitchFamily="49" charset="0"/>
                <a:ea typeface="Times New Roman" panose="02020603050405020304" pitchFamily="18" charset="0"/>
                <a:cs typeface="Courier New" panose="02070309020205020404" pitchFamily="49" charset="0"/>
              </a:rPr>
              <a:t>button</a:t>
            </a:r>
            <a:r>
              <a:rPr lang="en-US" dirty="0">
                <a:latin typeface="Courier New" panose="02070309020205020404" pitchFamily="49" charset="0"/>
                <a:ea typeface="Times New Roman" panose="02020603050405020304" pitchFamily="18" charset="0"/>
                <a:cs typeface="Courier New" panose="02070309020205020404" pitchFamily="49" charset="0"/>
              </a:rPr>
              <a:t> = (Button) </a:t>
            </a:r>
            <a:r>
              <a:rPr lang="en-US" dirty="0" err="1">
                <a:latin typeface="Courier New" panose="02070309020205020404" pitchFamily="49" charset="0"/>
                <a:ea typeface="Times New Roman" panose="02020603050405020304" pitchFamily="18" charset="0"/>
                <a:cs typeface="Courier New" panose="02070309020205020404" pitchFamily="49" charset="0"/>
              </a:rPr>
              <a:t>findViewById</a:t>
            </a:r>
            <a:r>
              <a:rPr lang="en-US" dirty="0">
                <a:latin typeface="Courier New" panose="02070309020205020404" pitchFamily="49" charset="0"/>
                <a:ea typeface="Times New Roman" panose="02020603050405020304" pitchFamily="18" charset="0"/>
                <a:cs typeface="Courier New" panose="02070309020205020404" pitchFamily="49" charset="0"/>
              </a:rPr>
              <a:t>(</a:t>
            </a:r>
            <a:r>
              <a:rPr lang="en-US" dirty="0" err="1">
                <a:latin typeface="Courier New" panose="02070309020205020404" pitchFamily="49" charset="0"/>
                <a:ea typeface="Times New Roman" panose="02020603050405020304" pitchFamily="18" charset="0"/>
                <a:cs typeface="Courier New" panose="02070309020205020404" pitchFamily="49" charset="0"/>
              </a:rPr>
              <a:t>R.id.button</a:t>
            </a:r>
            <a:r>
              <a:rPr lang="en-US" dirty="0">
                <a:latin typeface="Courier New" panose="02070309020205020404" pitchFamily="49" charset="0"/>
                <a:ea typeface="Times New Roman" panose="02020603050405020304" pitchFamily="18" charset="0"/>
                <a:cs typeface="Courier New" panose="02070309020205020404" pitchFamily="49" charset="0"/>
              </a:rPr>
              <a:t>);</a:t>
            </a:r>
          </a:p>
          <a:p>
            <a:endParaRPr lang="en-US" dirty="0"/>
          </a:p>
          <a:p>
            <a:r>
              <a:rPr lang="en-US" dirty="0"/>
              <a:t>To implement Listeners:</a:t>
            </a:r>
          </a:p>
          <a:p>
            <a:endParaRPr lang="en-US" altLang="en-US" dirty="0">
              <a:latin typeface="Arial Unicode MS" panose="020B0604020202020204" pitchFamily="34" charset="-128"/>
              <a:ea typeface="Times New Roman" panose="02020603050405020304" pitchFamily="18" charset="0"/>
              <a:cs typeface="Courier New" panose="02070309020205020404" pitchFamily="49" charset="0"/>
            </a:endParaRPr>
          </a:p>
          <a:p>
            <a:pPr marL="0" indent="0" algn="ctr">
              <a:buNone/>
            </a:pPr>
            <a:r>
              <a:rPr lang="en-US" altLang="en-US" dirty="0" err="1">
                <a:latin typeface="Courier New" panose="02070309020205020404" pitchFamily="49" charset="0"/>
                <a:ea typeface="Times New Roman" panose="02020603050405020304" pitchFamily="18" charset="0"/>
                <a:cs typeface="Courier New" panose="02070309020205020404" pitchFamily="49" charset="0"/>
              </a:rPr>
              <a:t>button.setOnClickListener</a:t>
            </a:r>
            <a:r>
              <a:rPr lang="en-US" altLang="en-US" dirty="0">
                <a:latin typeface="Courier New" panose="02070309020205020404" pitchFamily="49" charset="0"/>
                <a:ea typeface="Times New Roman" panose="02020603050405020304" pitchFamily="18" charset="0"/>
                <a:cs typeface="Courier New" panose="02070309020205020404" pitchFamily="49" charset="0"/>
              </a:rPr>
              <a:t>(new </a:t>
            </a:r>
            <a:r>
              <a:rPr lang="en-US" altLang="en-US" dirty="0" err="1">
                <a:latin typeface="Courier New" panose="02070309020205020404" pitchFamily="49" charset="0"/>
                <a:ea typeface="Times New Roman" panose="02020603050405020304" pitchFamily="18" charset="0"/>
                <a:cs typeface="Courier New" panose="02070309020205020404" pitchFamily="49" charset="0"/>
              </a:rPr>
              <a:t>View.OnClickListener</a:t>
            </a:r>
            <a:r>
              <a:rPr lang="en-US" altLang="en-US" dirty="0">
                <a:latin typeface="Courier New" panose="02070309020205020404" pitchFamily="49" charset="0"/>
                <a:ea typeface="Times New Roman" panose="02020603050405020304" pitchFamily="18" charset="0"/>
                <a:cs typeface="Courier New" panose="02070309020205020404" pitchFamily="49" charset="0"/>
              </a:rPr>
              <a:t>() {public void </a:t>
            </a:r>
            <a:r>
              <a:rPr lang="en-US" altLang="en-US" dirty="0" err="1">
                <a:latin typeface="Courier New" panose="02070309020205020404" pitchFamily="49" charset="0"/>
                <a:ea typeface="Times New Roman" panose="02020603050405020304" pitchFamily="18" charset="0"/>
                <a:cs typeface="Courier New" panose="02070309020205020404" pitchFamily="49" charset="0"/>
              </a:rPr>
              <a:t>onClick</a:t>
            </a:r>
            <a:r>
              <a:rPr lang="en-US" altLang="en-US" dirty="0">
                <a:latin typeface="Courier New" panose="02070309020205020404" pitchFamily="49" charset="0"/>
                <a:ea typeface="Times New Roman" panose="02020603050405020304" pitchFamily="18" charset="0"/>
                <a:cs typeface="Courier New" panose="02070309020205020404" pitchFamily="49" charset="0"/>
              </a:rPr>
              <a:t>(View v) {</a:t>
            </a:r>
            <a:br>
              <a:rPr lang="en-US" altLang="en-US" dirty="0">
                <a:latin typeface="Courier New" panose="02070309020205020404" pitchFamily="49" charset="0"/>
                <a:ea typeface="Times New Roman" panose="02020603050405020304" pitchFamily="18" charset="0"/>
                <a:cs typeface="Courier New" panose="02070309020205020404" pitchFamily="49" charset="0"/>
              </a:rPr>
            </a:br>
            <a:r>
              <a:rPr lang="en-US" altLang="en-US" dirty="0">
                <a:latin typeface="Courier New" panose="02070309020205020404" pitchFamily="49" charset="0"/>
                <a:ea typeface="Times New Roman" panose="02020603050405020304" pitchFamily="18" charset="0"/>
                <a:cs typeface="Courier New" panose="02070309020205020404" pitchFamily="49" charset="0"/>
              </a:rPr>
              <a:t>                 // Perform action on click</a:t>
            </a:r>
            <a:br>
              <a:rPr lang="en-US" altLang="en-US" dirty="0">
                <a:latin typeface="Courier New" panose="02070309020205020404" pitchFamily="49" charset="0"/>
                <a:ea typeface="Times New Roman" panose="02020603050405020304" pitchFamily="18" charset="0"/>
                <a:cs typeface="Courier New" panose="02070309020205020404" pitchFamily="49" charset="0"/>
              </a:rPr>
            </a:br>
            <a:r>
              <a:rPr lang="en-US" altLang="en-US" dirty="0">
                <a:latin typeface="Courier New" panose="02070309020205020404" pitchFamily="49" charset="0"/>
                <a:ea typeface="Times New Roman" panose="02020603050405020304" pitchFamily="18" charset="0"/>
                <a:cs typeface="Courier New" panose="02070309020205020404" pitchFamily="49" charset="0"/>
              </a:rPr>
              <a:t>             });</a:t>
            </a:r>
            <a:endParaRPr lang="en-US" altLang="en-US" sz="4400" dirty="0">
              <a:latin typeface="Courier New" panose="02070309020205020404" pitchFamily="49" charset="0"/>
              <a:cs typeface="Courier New" panose="02070309020205020404" pitchFamily="49" charset="0"/>
            </a:endParaRPr>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215312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TextView</a:t>
            </a:r>
            <a:endParaRPr lang="en-US" dirty="0"/>
          </a:p>
        </p:txBody>
      </p:sp>
      <p:sp>
        <p:nvSpPr>
          <p:cNvPr id="3" name="Content Placeholder 2"/>
          <p:cNvSpPr>
            <a:spLocks noGrp="1"/>
          </p:cNvSpPr>
          <p:nvPr>
            <p:ph idx="1"/>
          </p:nvPr>
        </p:nvSpPr>
        <p:spPr/>
        <p:txBody>
          <a:bodyPr/>
          <a:lstStyle/>
          <a:p>
            <a:r>
              <a:rPr lang="en-US" dirty="0"/>
              <a:t>Used to display text</a:t>
            </a:r>
          </a:p>
          <a:p>
            <a:r>
              <a:rPr lang="en-US" dirty="0"/>
              <a:t>Can be formatted to change text color, size, font </a:t>
            </a:r>
          </a:p>
          <a:p>
            <a:pPr marL="0" indent="0">
              <a:buNone/>
            </a:pPr>
            <a:endParaRPr lang="en-US" dirty="0"/>
          </a:p>
          <a:p>
            <a:pPr marL="0" indent="0" algn="ctr">
              <a:buNone/>
            </a:pP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(context);</a:t>
            </a:r>
          </a:p>
        </p:txBody>
      </p:sp>
    </p:spTree>
    <p:extLst>
      <p:ext uri="{BB962C8B-B14F-4D97-AF65-F5344CB8AC3E}">
        <p14:creationId xmlns:p14="http://schemas.microsoft.com/office/powerpoint/2010/main" val="991955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EditText</a:t>
            </a:r>
            <a:endParaRPr lang="en-US" dirty="0"/>
          </a:p>
        </p:txBody>
      </p:sp>
      <p:sp>
        <p:nvSpPr>
          <p:cNvPr id="6" name="Content Placeholder 5"/>
          <p:cNvSpPr>
            <a:spLocks noGrp="1"/>
          </p:cNvSpPr>
          <p:nvPr>
            <p:ph idx="1"/>
          </p:nvPr>
        </p:nvSpPr>
        <p:spPr/>
        <p:txBody>
          <a:bodyPr/>
          <a:lstStyle/>
          <a:p>
            <a:r>
              <a:rPr lang="en-US" dirty="0"/>
              <a:t>Allows for user input. </a:t>
            </a:r>
          </a:p>
          <a:p>
            <a:r>
              <a:rPr lang="en-US" dirty="0"/>
              <a:t>Input types can be specified to limit user input to plain text, numbers only, email fields, passwords, etc. </a:t>
            </a:r>
          </a:p>
          <a:p>
            <a:pPr marL="0" indent="0">
              <a:buNone/>
            </a:pPr>
            <a:endParaRPr lang="en-US" dirty="0"/>
          </a:p>
          <a:p>
            <a:pPr marL="0" indent="0" algn="ctr">
              <a:buNone/>
            </a:pPr>
            <a:r>
              <a:rPr lang="en-US" dirty="0"/>
              <a:t>String </a:t>
            </a:r>
            <a:r>
              <a:rPr lang="en-US" dirty="0" err="1"/>
              <a:t>string</a:t>
            </a:r>
            <a:r>
              <a:rPr lang="en-US" dirty="0"/>
              <a:t> = </a:t>
            </a:r>
            <a:r>
              <a:rPr lang="en-US" dirty="0" err="1"/>
              <a:t>editText.getText</a:t>
            </a:r>
            <a:r>
              <a:rPr lang="en-US" dirty="0"/>
              <a:t>().</a:t>
            </a:r>
            <a:r>
              <a:rPr lang="en-US" dirty="0" err="1"/>
              <a:t>toString</a:t>
            </a:r>
            <a:r>
              <a:rPr lang="en-US" dirty="0"/>
              <a:t>()</a:t>
            </a:r>
          </a:p>
        </p:txBody>
      </p:sp>
    </p:spTree>
    <p:extLst>
      <p:ext uri="{BB962C8B-B14F-4D97-AF65-F5344CB8AC3E}">
        <p14:creationId xmlns:p14="http://schemas.microsoft.com/office/powerpoint/2010/main" val="2917633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ImageView</a:t>
            </a:r>
            <a:endParaRPr lang="en-US" dirty="0"/>
          </a:p>
        </p:txBody>
      </p:sp>
      <p:sp>
        <p:nvSpPr>
          <p:cNvPr id="3" name="Content Placeholder 2"/>
          <p:cNvSpPr>
            <a:spLocks noGrp="1"/>
          </p:cNvSpPr>
          <p:nvPr>
            <p:ph idx="1"/>
          </p:nvPr>
        </p:nvSpPr>
        <p:spPr>
          <a:xfrm>
            <a:off x="1120000" y="1690688"/>
            <a:ext cx="10233800" cy="4486275"/>
          </a:xfrm>
        </p:spPr>
        <p:txBody>
          <a:bodyPr>
            <a:normAutofit/>
          </a:bodyPr>
          <a:lstStyle/>
          <a:p>
            <a:r>
              <a:rPr lang="en-US" dirty="0"/>
              <a:t>Used to load images from internal application resources, device resources or URLs (if connected to the internet). </a:t>
            </a:r>
          </a:p>
          <a:p>
            <a:r>
              <a:rPr lang="en-US" dirty="0" err="1"/>
              <a:t>setImageResource</a:t>
            </a:r>
            <a:r>
              <a:rPr lang="en-US" dirty="0"/>
              <a:t>() is used to add images to the </a:t>
            </a:r>
            <a:r>
              <a:rPr lang="en-US" dirty="0" err="1"/>
              <a:t>ImageView</a:t>
            </a:r>
            <a:r>
              <a:rPr lang="en-US" dirty="0"/>
              <a:t> by resource IDs or bitmaps or </a:t>
            </a:r>
            <a:r>
              <a:rPr lang="en-US" dirty="0" err="1"/>
              <a:t>drawables</a:t>
            </a:r>
            <a:endParaRPr lang="en-US" dirty="0"/>
          </a:p>
          <a:p>
            <a:pPr marL="0" indent="0" algn="ctr">
              <a:buNone/>
            </a:pPr>
            <a:endParaRPr lang="en-US" dirty="0"/>
          </a:p>
          <a:p>
            <a:pPr marL="0" indent="0" algn="ctr">
              <a:buNone/>
            </a:pPr>
            <a:r>
              <a:rPr lang="en-US" dirty="0" err="1"/>
              <a:t>imageview.setImageResource</a:t>
            </a:r>
            <a:r>
              <a:rPr lang="en-US" dirty="0"/>
              <a:t>(</a:t>
            </a:r>
            <a:r>
              <a:rPr lang="en-US" dirty="0" err="1"/>
              <a:t>resId</a:t>
            </a:r>
            <a:r>
              <a:rPr lang="en-US" dirty="0"/>
              <a:t>);</a:t>
            </a:r>
          </a:p>
          <a:p>
            <a:pPr marL="0" indent="0" algn="ctr">
              <a:buNone/>
            </a:pPr>
            <a:r>
              <a:rPr lang="en-US" dirty="0" err="1"/>
              <a:t>imageview.setImageBitmap</a:t>
            </a:r>
            <a:r>
              <a:rPr lang="en-US" dirty="0"/>
              <a:t>(bitmap);</a:t>
            </a:r>
          </a:p>
          <a:p>
            <a:pPr marL="0" indent="0" algn="ctr">
              <a:buNone/>
            </a:pPr>
            <a:r>
              <a:rPr lang="en-US" dirty="0" err="1"/>
              <a:t>imageview.setImageDrawable</a:t>
            </a:r>
            <a:r>
              <a:rPr lang="en-US" dirty="0"/>
              <a:t>(</a:t>
            </a:r>
            <a:r>
              <a:rPr lang="en-US" dirty="0" err="1"/>
              <a:t>drawable</a:t>
            </a:r>
            <a:r>
              <a:rPr lang="en-US" dirty="0"/>
              <a:t>);</a:t>
            </a:r>
          </a:p>
          <a:p>
            <a:pPr marL="0" indent="0">
              <a:buNone/>
            </a:pPr>
            <a:endParaRPr lang="en-US" dirty="0"/>
          </a:p>
        </p:txBody>
      </p:sp>
    </p:spTree>
    <p:extLst>
      <p:ext uri="{BB962C8B-B14F-4D97-AF65-F5344CB8AC3E}">
        <p14:creationId xmlns:p14="http://schemas.microsoft.com/office/powerpoint/2010/main" val="407339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918" y="270933"/>
            <a:ext cx="10353762" cy="970450"/>
          </a:xfrm>
        </p:spPr>
        <p:txBody>
          <a:bodyPr/>
          <a:lstStyle/>
          <a:p>
            <a:pPr algn="ctr"/>
            <a:r>
              <a:rPr lang="en-US" dirty="0"/>
              <a:t>Course Overview</a:t>
            </a:r>
          </a:p>
        </p:txBody>
      </p:sp>
      <p:sp>
        <p:nvSpPr>
          <p:cNvPr id="3" name="Content Placeholder 2"/>
          <p:cNvSpPr>
            <a:spLocks noGrp="1"/>
          </p:cNvSpPr>
          <p:nvPr>
            <p:ph idx="1"/>
          </p:nvPr>
        </p:nvSpPr>
        <p:spPr>
          <a:xfrm>
            <a:off x="795865" y="1241384"/>
            <a:ext cx="10701867" cy="5057816"/>
          </a:xfrm>
        </p:spPr>
        <p:txBody>
          <a:bodyPr>
            <a:noAutofit/>
          </a:bodyPr>
          <a:lstStyle/>
          <a:p>
            <a:r>
              <a:rPr lang="en-US" sz="2300" dirty="0"/>
              <a:t>Introduction to Android App Development</a:t>
            </a:r>
          </a:p>
          <a:p>
            <a:pPr lvl="1"/>
            <a:r>
              <a:rPr lang="en-US" sz="2300" dirty="0"/>
              <a:t>Beginning with Android Studio, Testing an App on an emulator and a physical device, Basic Terminology, Life Cycle of an Android Application</a:t>
            </a:r>
          </a:p>
          <a:p>
            <a:r>
              <a:rPr lang="en-US" sz="2300" dirty="0"/>
              <a:t>Android UI Widgets</a:t>
            </a:r>
          </a:p>
          <a:p>
            <a:pPr lvl="1"/>
            <a:r>
              <a:rPr lang="en-US" sz="2300" dirty="0"/>
              <a:t>Working with Text fields and Buttons, Switching between Activities, Working with Intents</a:t>
            </a:r>
          </a:p>
          <a:p>
            <a:r>
              <a:rPr lang="en-US" sz="2300" dirty="0"/>
              <a:t>Communication</a:t>
            </a:r>
          </a:p>
          <a:p>
            <a:pPr lvl="1"/>
            <a:r>
              <a:rPr lang="en-US" sz="2300" dirty="0"/>
              <a:t>Using API to send SMS, File I/O, Managing Permissions</a:t>
            </a:r>
          </a:p>
          <a:p>
            <a:r>
              <a:rPr lang="en-US" sz="2300" dirty="0"/>
              <a:t>Databases</a:t>
            </a:r>
          </a:p>
          <a:p>
            <a:pPr lvl="1"/>
            <a:r>
              <a:rPr lang="en-US" sz="2300" dirty="0"/>
              <a:t>Storing and retrieving data from SQLite Database</a:t>
            </a:r>
          </a:p>
          <a:p>
            <a:r>
              <a:rPr lang="en-US" sz="2300" dirty="0"/>
              <a:t>Services</a:t>
            </a:r>
          </a:p>
          <a:p>
            <a:pPr lvl="1"/>
            <a:r>
              <a:rPr lang="en-US" sz="2300" dirty="0"/>
              <a:t>Creating applications that run in the background</a:t>
            </a:r>
          </a:p>
          <a:p>
            <a:pPr marL="228600" lvl="1">
              <a:spcBef>
                <a:spcPts val="1000"/>
              </a:spcBef>
            </a:pPr>
            <a:r>
              <a:rPr lang="en-US" sz="2300" dirty="0"/>
              <a:t>Building your own “SOS” App</a:t>
            </a:r>
          </a:p>
        </p:txBody>
      </p:sp>
    </p:spTree>
    <p:extLst>
      <p:ext uri="{BB962C8B-B14F-4D97-AF65-F5344CB8AC3E}">
        <p14:creationId xmlns:p14="http://schemas.microsoft.com/office/powerpoint/2010/main" val="2438721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Toast</a:t>
            </a:r>
          </a:p>
        </p:txBody>
      </p:sp>
      <p:sp>
        <p:nvSpPr>
          <p:cNvPr id="3" name="Content Placeholder 2"/>
          <p:cNvSpPr>
            <a:spLocks noGrp="1"/>
          </p:cNvSpPr>
          <p:nvPr>
            <p:ph idx="1"/>
          </p:nvPr>
        </p:nvSpPr>
        <p:spPr>
          <a:xfrm>
            <a:off x="838200" y="1825625"/>
            <a:ext cx="10515600" cy="4351338"/>
          </a:xfrm>
        </p:spPr>
        <p:txBody>
          <a:bodyPr/>
          <a:lstStyle/>
          <a:p>
            <a:r>
              <a:rPr lang="en-US" dirty="0"/>
              <a:t>“Volatile” popup notifications that appear on the screen</a:t>
            </a:r>
          </a:p>
          <a:p>
            <a:r>
              <a:rPr lang="en-US" dirty="0"/>
              <a:t>Used for feedback</a:t>
            </a:r>
          </a:p>
          <a:p>
            <a:pPr marL="0" indent="0">
              <a:buNone/>
            </a:pPr>
            <a:endParaRPr lang="en-US" dirty="0"/>
          </a:p>
          <a:p>
            <a:pPr marL="0" indent="0" algn="ctr">
              <a:buNone/>
            </a:pPr>
            <a:r>
              <a:rPr lang="en-US" dirty="0"/>
              <a:t>Toast </a:t>
            </a:r>
            <a:r>
              <a:rPr lang="en-US" dirty="0" err="1"/>
              <a:t>toast</a:t>
            </a:r>
            <a:r>
              <a:rPr lang="en-US" dirty="0"/>
              <a:t> = </a:t>
            </a:r>
            <a:r>
              <a:rPr lang="en-US" dirty="0" err="1"/>
              <a:t>Toast.makeText</a:t>
            </a:r>
            <a:r>
              <a:rPr lang="en-US" dirty="0"/>
              <a:t>(context, "My Message", </a:t>
            </a:r>
            <a:r>
              <a:rPr lang="en-US" dirty="0" err="1"/>
              <a:t>lengthOfToast</a:t>
            </a:r>
            <a:r>
              <a:rPr lang="en-US" dirty="0"/>
              <a:t>);</a:t>
            </a:r>
          </a:p>
          <a:p>
            <a:pPr marL="0" indent="0" algn="ctr">
              <a:buNone/>
            </a:pPr>
            <a:r>
              <a:rPr lang="en-US" dirty="0" err="1"/>
              <a:t>toast.show</a:t>
            </a:r>
            <a:r>
              <a:rPr lang="en-US" dirty="0"/>
              <a:t>();</a:t>
            </a:r>
          </a:p>
          <a:p>
            <a:endParaRPr lang="en-US" dirty="0"/>
          </a:p>
        </p:txBody>
      </p:sp>
    </p:spTree>
    <p:extLst>
      <p:ext uri="{BB962C8B-B14F-4D97-AF65-F5344CB8AC3E}">
        <p14:creationId xmlns:p14="http://schemas.microsoft.com/office/powerpoint/2010/main" val="321221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Assignment I</a:t>
            </a:r>
          </a:p>
        </p:txBody>
      </p:sp>
      <p:sp>
        <p:nvSpPr>
          <p:cNvPr id="3" name="Content Placeholder 2"/>
          <p:cNvSpPr>
            <a:spLocks noGrp="1"/>
          </p:cNvSpPr>
          <p:nvPr>
            <p:ph idx="1"/>
          </p:nvPr>
        </p:nvSpPr>
        <p:spPr>
          <a:xfrm>
            <a:off x="838200" y="1825625"/>
            <a:ext cx="10515600" cy="4351338"/>
          </a:xfrm>
        </p:spPr>
        <p:txBody>
          <a:bodyPr/>
          <a:lstStyle/>
          <a:p>
            <a:pPr marL="0" indent="0">
              <a:buNone/>
            </a:pPr>
            <a:r>
              <a:rPr lang="en-US" dirty="0"/>
              <a:t>Create an application that accepts a string input from a user (stating a color) and displays that color in an </a:t>
            </a:r>
            <a:r>
              <a:rPr lang="en-US" dirty="0" err="1"/>
              <a:t>ImageView</a:t>
            </a:r>
            <a:r>
              <a:rPr lang="en-US" dirty="0"/>
              <a:t>. The first activity must consist of two fragments, one containing an </a:t>
            </a:r>
            <a:r>
              <a:rPr lang="en-US" dirty="0" err="1"/>
              <a:t>EditText</a:t>
            </a:r>
            <a:r>
              <a:rPr lang="en-US" dirty="0"/>
              <a:t> and the other containing a “Show Color” button. The second activity must contain an </a:t>
            </a:r>
            <a:r>
              <a:rPr lang="en-US" dirty="0" err="1"/>
              <a:t>ImageView</a:t>
            </a:r>
            <a:r>
              <a:rPr lang="en-US" dirty="0"/>
              <a:t> that displays the color. </a:t>
            </a:r>
          </a:p>
          <a:p>
            <a:pPr marL="0" indent="0">
              <a:buNone/>
            </a:pPr>
            <a:endParaRPr lang="en-US" dirty="0"/>
          </a:p>
        </p:txBody>
      </p:sp>
    </p:spTree>
    <p:extLst>
      <p:ext uri="{BB962C8B-B14F-4D97-AF65-F5344CB8AC3E}">
        <p14:creationId xmlns:p14="http://schemas.microsoft.com/office/powerpoint/2010/main" val="270422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00" y="260880"/>
            <a:ext cx="9790500" cy="1076853"/>
          </a:xfrm>
        </p:spPr>
        <p:txBody>
          <a:bodyPr/>
          <a:lstStyle/>
          <a:p>
            <a:r>
              <a:rPr lang="en-US" dirty="0"/>
              <a:t>Approach</a:t>
            </a:r>
          </a:p>
        </p:txBody>
      </p:sp>
      <p:sp>
        <p:nvSpPr>
          <p:cNvPr id="3" name="Content Placeholder 2"/>
          <p:cNvSpPr>
            <a:spLocks noGrp="1"/>
          </p:cNvSpPr>
          <p:nvPr>
            <p:ph idx="1"/>
          </p:nvPr>
        </p:nvSpPr>
        <p:spPr>
          <a:xfrm>
            <a:off x="1120000" y="1586443"/>
            <a:ext cx="10233800" cy="4351338"/>
          </a:xfrm>
        </p:spPr>
        <p:txBody>
          <a:bodyPr/>
          <a:lstStyle/>
          <a:p>
            <a:pPr marL="514350" lvl="0" indent="-514350">
              <a:buFont typeface="+mj-lt"/>
              <a:buAutoNum type="arabicPeriod"/>
            </a:pPr>
            <a:r>
              <a:rPr lang="en-US" dirty="0"/>
              <a:t>Create a new project that consists of two activities and two fragments. </a:t>
            </a:r>
          </a:p>
          <a:p>
            <a:pPr marL="514350" lvl="0" indent="-514350">
              <a:buFont typeface="+mj-lt"/>
              <a:buAutoNum type="arabicPeriod"/>
            </a:pPr>
            <a:r>
              <a:rPr lang="en-US" dirty="0"/>
              <a:t>Incorporate the two fragments within the first activity.</a:t>
            </a:r>
          </a:p>
          <a:p>
            <a:pPr marL="0" indent="0">
              <a:buNone/>
            </a:pPr>
            <a:endParaRPr lang="en-US" dirty="0"/>
          </a:p>
        </p:txBody>
      </p:sp>
      <p:pic>
        <p:nvPicPr>
          <p:cNvPr id="4" name="Picture 3"/>
          <p:cNvPicPr>
            <a:picLocks noChangeAspect="1"/>
          </p:cNvPicPr>
          <p:nvPr/>
        </p:nvPicPr>
        <p:blipFill>
          <a:blip r:embed="rId2"/>
          <a:stretch>
            <a:fillRect/>
          </a:stretch>
        </p:blipFill>
        <p:spPr>
          <a:xfrm>
            <a:off x="1318966" y="3214535"/>
            <a:ext cx="9835867" cy="3495063"/>
          </a:xfrm>
          <a:prstGeom prst="rect">
            <a:avLst/>
          </a:prstGeom>
        </p:spPr>
      </p:pic>
    </p:spTree>
    <p:extLst>
      <p:ext uri="{BB962C8B-B14F-4D97-AF65-F5344CB8AC3E}">
        <p14:creationId xmlns:p14="http://schemas.microsoft.com/office/powerpoint/2010/main" val="3289095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5533" y="302618"/>
            <a:ext cx="9211732" cy="3135789"/>
          </a:xfrm>
          <a:prstGeom prst="rect">
            <a:avLst/>
          </a:prstGeom>
        </p:spPr>
      </p:pic>
      <p:sp>
        <p:nvSpPr>
          <p:cNvPr id="6" name="TextBox 5"/>
          <p:cNvSpPr txBox="1"/>
          <p:nvPr/>
        </p:nvSpPr>
        <p:spPr>
          <a:xfrm>
            <a:off x="423333" y="3691466"/>
            <a:ext cx="11396133" cy="2048766"/>
          </a:xfrm>
          <a:prstGeom prst="rect">
            <a:avLst/>
          </a:prstGeom>
          <a:noFill/>
        </p:spPr>
        <p:txBody>
          <a:bodyPr wrap="square" rtlCol="0">
            <a:spAutoFit/>
          </a:bodyPr>
          <a:lstStyle/>
          <a:p>
            <a:pPr lvl="0" defTabSz="914400">
              <a:lnSpc>
                <a:spcPct val="90000"/>
              </a:lnSpc>
              <a:spcBef>
                <a:spcPts val="1000"/>
              </a:spcBef>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3. Declare all required variables.</a:t>
            </a:r>
          </a:p>
          <a:p>
            <a:pPr lvl="0" defTabSz="914400">
              <a:lnSpc>
                <a:spcPct val="90000"/>
              </a:lnSpc>
              <a:spcBef>
                <a:spcPts val="1000"/>
              </a:spcBef>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4. Add an </a:t>
            </a:r>
            <a:r>
              <a:rPr 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EditText</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to one fragment and a Button to the other fragment. These widgets can be found in the graphical interface of the respective layout XML files.</a:t>
            </a:r>
          </a:p>
          <a:p>
            <a:endParaRPr lang="en-US" dirty="0"/>
          </a:p>
        </p:txBody>
      </p:sp>
    </p:spTree>
    <p:extLst>
      <p:ext uri="{BB962C8B-B14F-4D97-AF65-F5344CB8AC3E}">
        <p14:creationId xmlns:p14="http://schemas.microsoft.com/office/powerpoint/2010/main" val="264027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6796" t="44672" r="40512" b="14758"/>
          <a:stretch/>
        </p:blipFill>
        <p:spPr bwMode="auto">
          <a:xfrm>
            <a:off x="1202269" y="2050043"/>
            <a:ext cx="9853174" cy="4173436"/>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1202268" y="381849"/>
            <a:ext cx="9853176" cy="1532727"/>
          </a:xfrm>
          <a:prstGeom prst="rect">
            <a:avLst/>
          </a:prstGeom>
          <a:noFill/>
        </p:spPr>
        <p:txBody>
          <a:bodyPr wrap="square" rtlCol="0">
            <a:spAutoFit/>
          </a:bodyPr>
          <a:lstStyle/>
          <a:p>
            <a:pPr defTabSz="914400">
              <a:lnSpc>
                <a:spcPct val="90000"/>
              </a:lnSpc>
              <a:spcBef>
                <a:spcPts val="1000"/>
              </a:spcBef>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5. Use an Intent in the </a:t>
            </a:r>
            <a:r>
              <a:rPr 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onClickListener</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of the button to switch to the second activity. Bind the user input from the </a:t>
            </a:r>
            <a:r>
              <a:rPr 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EditText</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to this intent.</a:t>
            </a:r>
          </a:p>
          <a:p>
            <a:endParaRPr lang="en-US" dirty="0"/>
          </a:p>
        </p:txBody>
      </p:sp>
    </p:spTree>
    <p:extLst>
      <p:ext uri="{BB962C8B-B14F-4D97-AF65-F5344CB8AC3E}">
        <p14:creationId xmlns:p14="http://schemas.microsoft.com/office/powerpoint/2010/main" val="1008837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85333" y="398798"/>
            <a:ext cx="1009226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eaLnBrk="1" fontAlgn="base" hangingPunct="1">
              <a:lnSpc>
                <a:spcPct val="90000"/>
              </a:lnSpc>
              <a:spcBef>
                <a:spcPts val="1000"/>
              </a:spcBef>
              <a:spcAft>
                <a:spcPct val="0"/>
              </a:spcAft>
              <a:buClrTx/>
              <a:buSzTx/>
              <a:tabLst/>
            </a:pPr>
            <a:r>
              <a:rPr lang="en-US" alt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6. Add an </a:t>
            </a:r>
            <a:r>
              <a:rPr lang="en-US" alt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ImageView</a:t>
            </a:r>
            <a:r>
              <a:rPr lang="en-US" alt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 to the second activity.</a:t>
            </a:r>
          </a:p>
          <a:p>
            <a:pPr marR="0" lvl="0" indent="0" defTabSz="914400" eaLnBrk="1" fontAlgn="base" hangingPunct="1">
              <a:lnSpc>
                <a:spcPct val="90000"/>
              </a:lnSpc>
              <a:spcBef>
                <a:spcPts val="1000"/>
              </a:spcBef>
              <a:spcAft>
                <a:spcPct val="0"/>
              </a:spcAft>
              <a:buClrTx/>
              <a:buSzTx/>
              <a:tabLst/>
            </a:pPr>
            <a:r>
              <a:rPr lang="en-US" alt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7. Set the background of the </a:t>
            </a:r>
            <a:r>
              <a:rPr lang="en-US" alt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ImageView</a:t>
            </a:r>
            <a:r>
              <a:rPr lang="en-US" alt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 to the color entered by the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u="none" strike="noStrike" cap="none" normalizeH="0" baseline="0" dirty="0">
              <a:ln>
                <a:noFill/>
              </a:ln>
              <a:solidFill>
                <a:schemeClr val="tx1"/>
              </a:solidFill>
              <a:effectLst/>
              <a:latin typeface="+mn-lt"/>
            </a:endParaRPr>
          </a:p>
        </p:txBody>
      </p:sp>
      <p:pic>
        <p:nvPicPr>
          <p:cNvPr id="14337" name="Picture 15"/>
          <p:cNvPicPr>
            <a:picLocks noChangeAspect="1" noChangeArrowheads="1"/>
          </p:cNvPicPr>
          <p:nvPr/>
        </p:nvPicPr>
        <p:blipFill>
          <a:blip r:embed="rId2">
            <a:extLst>
              <a:ext uri="{28A0092B-C50C-407E-A947-70E740481C1C}">
                <a14:useLocalDpi xmlns:a14="http://schemas.microsoft.com/office/drawing/2010/main" val="0"/>
              </a:ext>
            </a:extLst>
          </a:blip>
          <a:srcRect l="7692" t="39886" r="36925" b="15215"/>
          <a:stretch>
            <a:fillRect/>
          </a:stretch>
        </p:blipFill>
        <p:spPr bwMode="auto">
          <a:xfrm>
            <a:off x="1879599" y="2453309"/>
            <a:ext cx="8703733" cy="39625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4444815" y="3696580"/>
            <a:ext cx="8830918" cy="15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3654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II</a:t>
            </a:r>
          </a:p>
        </p:txBody>
      </p:sp>
      <p:sp>
        <p:nvSpPr>
          <p:cNvPr id="3" name="Content Placeholder 2"/>
          <p:cNvSpPr>
            <a:spLocks noGrp="1"/>
          </p:cNvSpPr>
          <p:nvPr>
            <p:ph idx="1"/>
          </p:nvPr>
        </p:nvSpPr>
        <p:spPr/>
        <p:txBody>
          <a:bodyPr/>
          <a:lstStyle/>
          <a:p>
            <a:r>
              <a:rPr lang="en-US" dirty="0"/>
              <a:t>Working with UI Widgets </a:t>
            </a:r>
          </a:p>
          <a:p>
            <a:r>
              <a:rPr lang="en-US" dirty="0"/>
              <a:t>Using Intents to Switch between Activities</a:t>
            </a:r>
          </a:p>
          <a:p>
            <a:r>
              <a:rPr lang="en-US" dirty="0"/>
              <a:t>Using Fragments within an activity</a:t>
            </a:r>
          </a:p>
        </p:txBody>
      </p:sp>
    </p:spTree>
    <p:extLst>
      <p:ext uri="{BB962C8B-B14F-4D97-AF65-F5344CB8AC3E}">
        <p14:creationId xmlns:p14="http://schemas.microsoft.com/office/powerpoint/2010/main" val="8113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97999" y="2770695"/>
            <a:ext cx="9144000" cy="1641490"/>
          </a:xfrm>
        </p:spPr>
        <p:txBody>
          <a:bodyPr>
            <a:normAutofit/>
          </a:bodyPr>
          <a:lstStyle/>
          <a:p>
            <a:r>
              <a:rPr lang="en-US" sz="7200" dirty="0"/>
              <a:t>Module 3: Communication</a:t>
            </a:r>
          </a:p>
        </p:txBody>
      </p:sp>
    </p:spTree>
    <p:extLst>
      <p:ext uri="{BB962C8B-B14F-4D97-AF65-F5344CB8AC3E}">
        <p14:creationId xmlns:p14="http://schemas.microsoft.com/office/powerpoint/2010/main" val="3719496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a:xfrm>
            <a:off x="838200" y="1825625"/>
            <a:ext cx="10515600" cy="4351338"/>
          </a:xfrm>
        </p:spPr>
        <p:txBody>
          <a:bodyPr/>
          <a:lstStyle/>
          <a:p>
            <a:r>
              <a:rPr lang="en-US" dirty="0"/>
              <a:t>Building an app with capabilities for communication</a:t>
            </a:r>
          </a:p>
          <a:p>
            <a:r>
              <a:rPr lang="en-US" dirty="0"/>
              <a:t> Modifying permissions to allow for communication</a:t>
            </a:r>
          </a:p>
          <a:p>
            <a:pPr marL="0" indent="0">
              <a:buNone/>
            </a:pPr>
            <a:endParaRPr lang="en-US" dirty="0"/>
          </a:p>
        </p:txBody>
      </p:sp>
    </p:spTree>
    <p:extLst>
      <p:ext uri="{BB962C8B-B14F-4D97-AF65-F5344CB8AC3E}">
        <p14:creationId xmlns:p14="http://schemas.microsoft.com/office/powerpoint/2010/main" val="2937314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an SMS:</a:t>
            </a:r>
          </a:p>
        </p:txBody>
      </p:sp>
      <p:sp>
        <p:nvSpPr>
          <p:cNvPr id="3" name="Content Placeholder 2"/>
          <p:cNvSpPr>
            <a:spLocks noGrp="1"/>
          </p:cNvSpPr>
          <p:nvPr>
            <p:ph idx="1"/>
          </p:nvPr>
        </p:nvSpPr>
        <p:spPr/>
        <p:txBody>
          <a:bodyPr/>
          <a:lstStyle/>
          <a:p>
            <a:r>
              <a:rPr lang="en-US" dirty="0"/>
              <a:t>Use the </a:t>
            </a:r>
            <a:r>
              <a:rPr lang="en-US" dirty="0" err="1"/>
              <a:t>SMSManager</a:t>
            </a:r>
            <a:r>
              <a:rPr lang="en-US" dirty="0"/>
              <a:t> Class.</a:t>
            </a:r>
          </a:p>
          <a:p>
            <a:r>
              <a:rPr lang="en-US" dirty="0"/>
              <a:t>Get the object by calling the static method </a:t>
            </a:r>
            <a:r>
              <a:rPr lang="en-US" dirty="0" err="1"/>
              <a:t>getDefault</a:t>
            </a:r>
            <a:r>
              <a:rPr lang="en-US" dirty="0"/>
              <a:t>()</a:t>
            </a:r>
          </a:p>
          <a:p>
            <a:pPr marL="0" indent="0">
              <a:buNone/>
            </a:pPr>
            <a:endParaRPr lang="en-US" dirty="0"/>
          </a:p>
          <a:p>
            <a:pPr marL="0" indent="0" algn="ctr">
              <a:buNone/>
            </a:pPr>
            <a:r>
              <a:rPr lang="en-US" sz="2000" dirty="0" err="1"/>
              <a:t>SmsManager</a:t>
            </a:r>
            <a:r>
              <a:rPr lang="en-US" sz="2000" dirty="0"/>
              <a:t> manager = </a:t>
            </a:r>
            <a:r>
              <a:rPr lang="en-US" sz="2000" dirty="0" err="1"/>
              <a:t>SmsManager.getDefault</a:t>
            </a:r>
            <a:r>
              <a:rPr lang="en-US" sz="2000" dirty="0"/>
              <a:t>();</a:t>
            </a:r>
          </a:p>
          <a:p>
            <a:pPr marL="0" indent="0" algn="ctr">
              <a:buNone/>
            </a:pPr>
            <a:r>
              <a:rPr lang="en-US" sz="2000" dirty="0"/>
              <a:t>manager. </a:t>
            </a:r>
            <a:r>
              <a:rPr lang="en-US" sz="2000" dirty="0" err="1"/>
              <a:t>sendDataMessage</a:t>
            </a:r>
            <a:r>
              <a:rPr lang="en-US" sz="2000" dirty="0"/>
              <a:t>(</a:t>
            </a:r>
            <a:r>
              <a:rPr lang="en-US" sz="2000" u="sng" dirty="0">
                <a:hlinkClick r:id="rId2"/>
              </a:rPr>
              <a:t>String</a:t>
            </a:r>
            <a:r>
              <a:rPr lang="en-US" sz="2000" dirty="0"/>
              <a:t> </a:t>
            </a:r>
            <a:r>
              <a:rPr lang="en-US" sz="2000" dirty="0" err="1"/>
              <a:t>destinationAddress</a:t>
            </a:r>
            <a:r>
              <a:rPr lang="en-US" sz="2000" dirty="0"/>
              <a:t>, </a:t>
            </a:r>
            <a:r>
              <a:rPr lang="en-US" sz="2000" u="sng" dirty="0">
                <a:hlinkClick r:id="rId2"/>
              </a:rPr>
              <a:t>String</a:t>
            </a:r>
            <a:r>
              <a:rPr lang="en-US" sz="2000" dirty="0"/>
              <a:t> </a:t>
            </a:r>
            <a:r>
              <a:rPr lang="en-US" sz="2000" dirty="0" err="1"/>
              <a:t>scAddress</a:t>
            </a:r>
            <a:r>
              <a:rPr lang="en-US" sz="2000" dirty="0"/>
              <a:t>, short </a:t>
            </a:r>
            <a:r>
              <a:rPr lang="en-US" sz="2000" dirty="0" err="1"/>
              <a:t>destinationPort</a:t>
            </a:r>
            <a:r>
              <a:rPr lang="en-US" sz="2000" dirty="0"/>
              <a:t>, byte[] </a:t>
            </a:r>
            <a:r>
              <a:rPr lang="en-US" sz="2000" dirty="0" err="1"/>
              <a:t>data,</a:t>
            </a:r>
            <a:r>
              <a:rPr lang="en-US" sz="2000" u="sng" dirty="0" err="1">
                <a:hlinkClick r:id="rId3"/>
              </a:rPr>
              <a:t>PendingIntent</a:t>
            </a:r>
            <a:r>
              <a:rPr lang="en-US" sz="2000" dirty="0"/>
              <a:t> </a:t>
            </a:r>
            <a:r>
              <a:rPr lang="en-US" sz="2000" dirty="0" err="1"/>
              <a:t>sentIntent</a:t>
            </a:r>
            <a:r>
              <a:rPr lang="en-US" sz="2000" dirty="0"/>
              <a:t>, </a:t>
            </a:r>
            <a:r>
              <a:rPr lang="en-US" sz="2000" u="sng" dirty="0" err="1">
                <a:hlinkClick r:id="rId3"/>
              </a:rPr>
              <a:t>PendingIntent</a:t>
            </a:r>
            <a:r>
              <a:rPr lang="en-US" sz="2000" dirty="0"/>
              <a:t> </a:t>
            </a:r>
            <a:r>
              <a:rPr lang="en-US" sz="2000" dirty="0" err="1"/>
              <a:t>deliveryIntent</a:t>
            </a:r>
            <a:r>
              <a:rPr lang="en-US" sz="2000" dirty="0"/>
              <a:t>)</a:t>
            </a:r>
          </a:p>
          <a:p>
            <a:pPr marL="0" indent="0">
              <a:buNone/>
            </a:pPr>
            <a:endParaRPr lang="en-US" dirty="0"/>
          </a:p>
        </p:txBody>
      </p:sp>
    </p:spTree>
    <p:extLst>
      <p:ext uri="{BB962C8B-B14F-4D97-AF65-F5344CB8AC3E}">
        <p14:creationId xmlns:p14="http://schemas.microsoft.com/office/powerpoint/2010/main" val="237129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Android?</a:t>
            </a:r>
          </a:p>
        </p:txBody>
      </p:sp>
      <p:sp>
        <p:nvSpPr>
          <p:cNvPr id="3" name="Content Placeholder 2"/>
          <p:cNvSpPr>
            <a:spLocks noGrp="1"/>
          </p:cNvSpPr>
          <p:nvPr>
            <p:ph idx="1"/>
          </p:nvPr>
        </p:nvSpPr>
        <p:spPr/>
        <p:txBody>
          <a:bodyPr/>
          <a:lstStyle/>
          <a:p>
            <a:r>
              <a:rPr lang="en-US" dirty="0"/>
              <a:t>It is open source.</a:t>
            </a:r>
          </a:p>
          <a:p>
            <a:r>
              <a:rPr lang="en-US" dirty="0"/>
              <a:t>Huge market share: has over a 1.4 billion users. [The Verge, September 29, 2015]</a:t>
            </a:r>
          </a:p>
          <a:p>
            <a:r>
              <a:rPr lang="en-US" dirty="0"/>
              <a:t>Great job prospects.</a:t>
            </a:r>
          </a:p>
          <a:p>
            <a:r>
              <a:rPr lang="en-US" dirty="0"/>
              <a:t>Variety of devices running Android</a:t>
            </a:r>
          </a:p>
          <a:p>
            <a:r>
              <a:rPr lang="en-US" dirty="0"/>
              <a:t>Great hobby to have!</a:t>
            </a:r>
          </a:p>
          <a:p>
            <a:endParaRPr lang="en-US" dirty="0"/>
          </a:p>
        </p:txBody>
      </p:sp>
    </p:spTree>
    <p:extLst>
      <p:ext uri="{BB962C8B-B14F-4D97-AF65-F5344CB8AC3E}">
        <p14:creationId xmlns:p14="http://schemas.microsoft.com/office/powerpoint/2010/main" val="808647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Permissions</a:t>
            </a:r>
          </a:p>
        </p:txBody>
      </p:sp>
      <p:sp>
        <p:nvSpPr>
          <p:cNvPr id="3" name="Content Placeholder 2"/>
          <p:cNvSpPr>
            <a:spLocks noGrp="1"/>
          </p:cNvSpPr>
          <p:nvPr>
            <p:ph idx="1"/>
          </p:nvPr>
        </p:nvSpPr>
        <p:spPr/>
        <p:txBody>
          <a:bodyPr>
            <a:normAutofit/>
          </a:bodyPr>
          <a:lstStyle/>
          <a:p>
            <a:r>
              <a:rPr lang="en-US" dirty="0"/>
              <a:t>Android OS requires permissions to use protected features like accessing storage, contacts, calendar etc.</a:t>
            </a:r>
          </a:p>
          <a:p>
            <a:r>
              <a:rPr lang="en-US" dirty="0"/>
              <a:t>By default, no permissions are granted.</a:t>
            </a:r>
          </a:p>
          <a:p>
            <a:r>
              <a:rPr lang="en-US" dirty="0"/>
              <a:t>To add permissions to your app, modify the AndroidManifest.xml file</a:t>
            </a:r>
          </a:p>
          <a:p>
            <a:r>
              <a:rPr lang="en-US" dirty="0"/>
              <a:t>Example Permissions:</a:t>
            </a:r>
          </a:p>
          <a:p>
            <a:pPr marL="0" indent="0" algn="ctr">
              <a:buNone/>
            </a:pPr>
            <a:r>
              <a:rPr lang="en-US" sz="2000" dirty="0"/>
              <a:t>&lt;uses-permission </a:t>
            </a:r>
            <a:r>
              <a:rPr lang="en-US" sz="2000" dirty="0" err="1"/>
              <a:t>android:name</a:t>
            </a:r>
            <a:r>
              <a:rPr lang="en-US" sz="2000" dirty="0"/>
              <a:t>="</a:t>
            </a:r>
            <a:r>
              <a:rPr lang="en-US" sz="2000" dirty="0" err="1"/>
              <a:t>android.permission.SEND_SMS</a:t>
            </a:r>
            <a:r>
              <a:rPr lang="en-US" sz="2000" dirty="0"/>
              <a:t>"/&gt;</a:t>
            </a:r>
          </a:p>
          <a:p>
            <a:pPr marL="0" indent="0" algn="ctr">
              <a:buNone/>
            </a:pPr>
            <a:endParaRPr lang="en-US" dirty="0"/>
          </a:p>
        </p:txBody>
      </p:sp>
    </p:spTree>
    <p:extLst>
      <p:ext uri="{BB962C8B-B14F-4D97-AF65-F5344CB8AC3E}">
        <p14:creationId xmlns:p14="http://schemas.microsoft.com/office/powerpoint/2010/main" val="2125140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II</a:t>
            </a:r>
          </a:p>
        </p:txBody>
      </p:sp>
      <p:sp>
        <p:nvSpPr>
          <p:cNvPr id="3" name="Content Placeholder 2"/>
          <p:cNvSpPr>
            <a:spLocks noGrp="1"/>
          </p:cNvSpPr>
          <p:nvPr>
            <p:ph idx="1"/>
          </p:nvPr>
        </p:nvSpPr>
        <p:spPr/>
        <p:txBody>
          <a:bodyPr/>
          <a:lstStyle/>
          <a:p>
            <a:r>
              <a:rPr lang="en-US" dirty="0"/>
              <a:t>Create an application that accepts a phone number and the text message from the user and sends the message to the phone number. Also save the phone number and the text message to a file stored in external storage on the phone.</a:t>
            </a:r>
          </a:p>
          <a:p>
            <a:pPr marL="0" indent="0">
              <a:buNone/>
            </a:pPr>
            <a:endParaRPr lang="en-US" dirty="0"/>
          </a:p>
          <a:p>
            <a:endParaRPr lang="en-US" dirty="0"/>
          </a:p>
        </p:txBody>
      </p:sp>
    </p:spTree>
    <p:extLst>
      <p:ext uri="{BB962C8B-B14F-4D97-AF65-F5344CB8AC3E}">
        <p14:creationId xmlns:p14="http://schemas.microsoft.com/office/powerpoint/2010/main" val="4052415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Approach:</a:t>
            </a:r>
          </a:p>
        </p:txBody>
      </p:sp>
      <p:sp>
        <p:nvSpPr>
          <p:cNvPr id="3" name="Content Placeholder 2"/>
          <p:cNvSpPr>
            <a:spLocks noGrp="1"/>
          </p:cNvSpPr>
          <p:nvPr>
            <p:ph idx="1"/>
          </p:nvPr>
        </p:nvSpPr>
        <p:spPr>
          <a:xfrm>
            <a:off x="1120000" y="1146177"/>
            <a:ext cx="10233800" cy="4351338"/>
          </a:xfrm>
        </p:spPr>
        <p:txBody>
          <a:bodyPr/>
          <a:lstStyle/>
          <a:p>
            <a:pPr marL="514350" lvl="0" indent="-514350">
              <a:buFont typeface="+mj-lt"/>
              <a:buAutoNum type="arabicPeriod"/>
            </a:pPr>
            <a:r>
              <a:rPr lang="en-US" dirty="0"/>
              <a:t>Create a new project that consists of one main activity. </a:t>
            </a:r>
          </a:p>
          <a:p>
            <a:pPr marL="514350" lvl="0" indent="-514350">
              <a:buFont typeface="+mj-lt"/>
              <a:buAutoNum type="arabicPeriod"/>
            </a:pPr>
            <a:r>
              <a:rPr lang="en-US" dirty="0"/>
              <a:t>Declare all required variables.</a:t>
            </a:r>
          </a:p>
          <a:p>
            <a:pPr marL="514350" lvl="0" indent="-514350">
              <a:buFont typeface="+mj-lt"/>
              <a:buAutoNum type="arabicPeriod"/>
            </a:pPr>
            <a:r>
              <a:rPr lang="en-US" dirty="0"/>
              <a:t>Add an </a:t>
            </a:r>
            <a:r>
              <a:rPr lang="en-US" dirty="0" err="1"/>
              <a:t>EditText</a:t>
            </a:r>
            <a:r>
              <a:rPr lang="en-US" dirty="0"/>
              <a:t> widgets to enter a phone number and the message and a SEND button.</a:t>
            </a:r>
          </a:p>
          <a:p>
            <a:pPr marL="514350" lvl="0" indent="-514350">
              <a:buFont typeface="+mj-lt"/>
              <a:buAutoNum type="arabicPeriod"/>
            </a:pPr>
            <a:r>
              <a:rPr lang="en-US" dirty="0"/>
              <a:t>Set up the SMS Manager to handle communication. </a:t>
            </a:r>
          </a:p>
          <a:p>
            <a:endParaRPr lang="en-US" dirty="0"/>
          </a:p>
        </p:txBody>
      </p:sp>
      <p:pic>
        <p:nvPicPr>
          <p:cNvPr id="4" name="Picture 3"/>
          <p:cNvPicPr/>
          <p:nvPr/>
        </p:nvPicPr>
        <p:blipFill rotWithShape="1">
          <a:blip r:embed="rId2"/>
          <a:srcRect l="26410" t="38518" r="27180" b="29573"/>
          <a:stretch/>
        </p:blipFill>
        <p:spPr bwMode="auto">
          <a:xfrm>
            <a:off x="2558203" y="3947583"/>
            <a:ext cx="7076863" cy="24701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003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400" y="437091"/>
            <a:ext cx="10233800" cy="4351338"/>
          </a:xfrm>
        </p:spPr>
        <p:txBody>
          <a:bodyPr/>
          <a:lstStyle/>
          <a:p>
            <a:pPr marL="0" indent="0">
              <a:buNone/>
            </a:pPr>
            <a:r>
              <a:rPr lang="en-US" dirty="0"/>
              <a:t>5. Set up </a:t>
            </a:r>
            <a:r>
              <a:rPr lang="en-US" dirty="0" err="1"/>
              <a:t>FileIO</a:t>
            </a:r>
            <a:r>
              <a:rPr lang="en-US" dirty="0"/>
              <a:t> to maintain a log of the messages sent.</a:t>
            </a:r>
          </a:p>
          <a:p>
            <a:endParaRPr lang="en-US" dirty="0"/>
          </a:p>
        </p:txBody>
      </p:sp>
      <p:pic>
        <p:nvPicPr>
          <p:cNvPr id="4" name="Picture 3"/>
          <p:cNvPicPr/>
          <p:nvPr/>
        </p:nvPicPr>
        <p:blipFill rotWithShape="1">
          <a:blip r:embed="rId2"/>
          <a:srcRect l="18462" t="36010" r="19231" b="28662"/>
          <a:stretch/>
        </p:blipFill>
        <p:spPr bwMode="auto">
          <a:xfrm>
            <a:off x="1460950" y="1702645"/>
            <a:ext cx="9348699" cy="40885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680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524933"/>
            <a:ext cx="10233800" cy="5652030"/>
          </a:xfrm>
        </p:spPr>
        <p:txBody>
          <a:bodyPr/>
          <a:lstStyle/>
          <a:p>
            <a:pPr marL="0" lvl="0" indent="0">
              <a:buNone/>
            </a:pPr>
            <a:r>
              <a:rPr lang="en-US" dirty="0"/>
              <a:t>6. Use an </a:t>
            </a:r>
            <a:r>
              <a:rPr lang="en-US" dirty="0" err="1"/>
              <a:t>onClickListener</a:t>
            </a:r>
            <a:r>
              <a:rPr lang="en-US" dirty="0"/>
              <a:t> to send the SMS and write to the log file when the SEND button is clicked.</a:t>
            </a:r>
          </a:p>
          <a:p>
            <a:endParaRPr lang="en-US" dirty="0"/>
          </a:p>
        </p:txBody>
      </p:sp>
      <p:pic>
        <p:nvPicPr>
          <p:cNvPr id="4" name="Picture 3"/>
          <p:cNvPicPr/>
          <p:nvPr/>
        </p:nvPicPr>
        <p:blipFill rotWithShape="1">
          <a:blip r:embed="rId2"/>
          <a:srcRect l="30898" t="31453" r="38205" b="21596"/>
          <a:stretch/>
        </p:blipFill>
        <p:spPr bwMode="auto">
          <a:xfrm>
            <a:off x="3463855" y="1490663"/>
            <a:ext cx="5546090" cy="5079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071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2933" y="745067"/>
            <a:ext cx="10320867" cy="5516563"/>
          </a:xfrm>
        </p:spPr>
        <p:txBody>
          <a:bodyPr/>
          <a:lstStyle/>
          <a:p>
            <a:pPr marL="0" lvl="0" indent="0">
              <a:buNone/>
            </a:pPr>
            <a:r>
              <a:rPr lang="en-US" dirty="0"/>
              <a:t>7. Remember to add permissions in your Manifest file!</a:t>
            </a:r>
          </a:p>
          <a:p>
            <a:endParaRPr lang="en-US" dirty="0"/>
          </a:p>
        </p:txBody>
      </p:sp>
      <p:pic>
        <p:nvPicPr>
          <p:cNvPr id="4" name="Picture 3"/>
          <p:cNvPicPr>
            <a:picLocks noChangeAspect="1"/>
          </p:cNvPicPr>
          <p:nvPr/>
        </p:nvPicPr>
        <p:blipFill>
          <a:blip r:embed="rId2"/>
          <a:stretch>
            <a:fillRect/>
          </a:stretch>
        </p:blipFill>
        <p:spPr>
          <a:xfrm>
            <a:off x="2009118" y="2769269"/>
            <a:ext cx="8368495" cy="1468157"/>
          </a:xfrm>
          <a:prstGeom prst="rect">
            <a:avLst/>
          </a:prstGeom>
        </p:spPr>
      </p:pic>
    </p:spTree>
    <p:extLst>
      <p:ext uri="{BB962C8B-B14F-4D97-AF65-F5344CB8AC3E}">
        <p14:creationId xmlns:p14="http://schemas.microsoft.com/office/powerpoint/2010/main" val="294707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III</a:t>
            </a:r>
          </a:p>
        </p:txBody>
      </p:sp>
      <p:sp>
        <p:nvSpPr>
          <p:cNvPr id="3" name="Content Placeholder 2"/>
          <p:cNvSpPr>
            <a:spLocks noGrp="1"/>
          </p:cNvSpPr>
          <p:nvPr>
            <p:ph idx="1"/>
          </p:nvPr>
        </p:nvSpPr>
        <p:spPr/>
        <p:txBody>
          <a:bodyPr/>
          <a:lstStyle/>
          <a:p>
            <a:r>
              <a:rPr lang="en-US" dirty="0"/>
              <a:t>Understand how to enable GSM communication</a:t>
            </a:r>
          </a:p>
          <a:p>
            <a:r>
              <a:rPr lang="en-US" dirty="0"/>
              <a:t>Understand File I/O</a:t>
            </a:r>
          </a:p>
          <a:p>
            <a:r>
              <a:rPr lang="en-US" dirty="0"/>
              <a:t>Managing permissions</a:t>
            </a:r>
          </a:p>
        </p:txBody>
      </p:sp>
    </p:spTree>
    <p:extLst>
      <p:ext uri="{BB962C8B-B14F-4D97-AF65-F5344CB8AC3E}">
        <p14:creationId xmlns:p14="http://schemas.microsoft.com/office/powerpoint/2010/main" val="208093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9865" y="2719895"/>
            <a:ext cx="9144000" cy="1641490"/>
          </a:xfrm>
        </p:spPr>
        <p:txBody>
          <a:bodyPr>
            <a:normAutofit/>
          </a:bodyPr>
          <a:lstStyle/>
          <a:p>
            <a:r>
              <a:rPr lang="en-US" sz="8000" dirty="0"/>
              <a:t>Module 4: Storing Your Data</a:t>
            </a:r>
          </a:p>
        </p:txBody>
      </p:sp>
    </p:spTree>
    <p:extLst>
      <p:ext uri="{BB962C8B-B14F-4D97-AF65-F5344CB8AC3E}">
        <p14:creationId xmlns:p14="http://schemas.microsoft.com/office/powerpoint/2010/main" val="2884074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
        <p:nvSpPr>
          <p:cNvPr id="3" name="Content Placeholder 2"/>
          <p:cNvSpPr>
            <a:spLocks noGrp="1"/>
          </p:cNvSpPr>
          <p:nvPr>
            <p:ph idx="1"/>
          </p:nvPr>
        </p:nvSpPr>
        <p:spPr/>
        <p:txBody>
          <a:bodyPr/>
          <a:lstStyle/>
          <a:p>
            <a:r>
              <a:rPr lang="en-US" dirty="0"/>
              <a:t>SQLite is used for data storage and retrieval in Android</a:t>
            </a:r>
          </a:p>
          <a:p>
            <a:r>
              <a:rPr lang="en-US" dirty="0"/>
              <a:t>SQLite is integrated and requires no additional installations or set-up</a:t>
            </a:r>
          </a:p>
          <a:p>
            <a:r>
              <a:rPr lang="en-US" dirty="0"/>
              <a:t>Classes that implement SQLite operations are available in the </a:t>
            </a:r>
            <a:r>
              <a:rPr lang="en-US" dirty="0" err="1"/>
              <a:t>android.database.sqlite</a:t>
            </a:r>
            <a:r>
              <a:rPr lang="en-US" dirty="0"/>
              <a:t> package </a:t>
            </a:r>
          </a:p>
          <a:p>
            <a:pPr marL="0" indent="0">
              <a:buNone/>
            </a:pPr>
            <a:endParaRPr lang="en-US" dirty="0"/>
          </a:p>
        </p:txBody>
      </p:sp>
    </p:spTree>
    <p:extLst>
      <p:ext uri="{BB962C8B-B14F-4D97-AF65-F5344CB8AC3E}">
        <p14:creationId xmlns:p14="http://schemas.microsoft.com/office/powerpoint/2010/main" val="288477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Creating the Database</a:t>
            </a:r>
          </a:p>
        </p:txBody>
      </p:sp>
      <p:sp>
        <p:nvSpPr>
          <p:cNvPr id="3" name="Content Placeholder 2"/>
          <p:cNvSpPr>
            <a:spLocks noGrp="1"/>
          </p:cNvSpPr>
          <p:nvPr>
            <p:ph idx="1"/>
          </p:nvPr>
        </p:nvSpPr>
        <p:spPr>
          <a:xfrm>
            <a:off x="838200" y="1690688"/>
            <a:ext cx="10515600" cy="4676245"/>
          </a:xfrm>
        </p:spPr>
        <p:txBody>
          <a:bodyPr>
            <a:normAutofit/>
          </a:bodyPr>
          <a:lstStyle/>
          <a:p>
            <a:pPr lvl="0"/>
            <a:r>
              <a:rPr lang="en-US" dirty="0"/>
              <a:t>Create the database by extending the </a:t>
            </a:r>
            <a:r>
              <a:rPr lang="en-US" dirty="0" err="1"/>
              <a:t>SQLiteOpenHelper</a:t>
            </a:r>
            <a:r>
              <a:rPr lang="en-US" dirty="0"/>
              <a:t> class.	</a:t>
            </a:r>
          </a:p>
          <a:p>
            <a:pPr lvl="0"/>
            <a:r>
              <a:rPr lang="en-US" dirty="0"/>
              <a:t>Create tables inside the </a:t>
            </a:r>
            <a:r>
              <a:rPr lang="en-US" dirty="0" err="1"/>
              <a:t>onCreate</a:t>
            </a:r>
            <a:r>
              <a:rPr lang="en-US" dirty="0"/>
              <a:t>() method of this class.</a:t>
            </a:r>
          </a:p>
          <a:p>
            <a:pPr lvl="0"/>
            <a:r>
              <a:rPr lang="en-US" dirty="0"/>
              <a:t>Example Query:</a:t>
            </a:r>
          </a:p>
          <a:p>
            <a:pPr marL="0" lvl="0" indent="0">
              <a:buNone/>
            </a:pPr>
            <a:endParaRPr lang="en-US" dirty="0"/>
          </a:p>
          <a:p>
            <a:pPr marL="0" lvl="0" indent="0" algn="ctr">
              <a:buNone/>
            </a:pPr>
            <a:r>
              <a:rPr lang="en-US" dirty="0">
                <a:latin typeface="Courier New" panose="02070309020205020404" pitchFamily="49" charset="0"/>
                <a:cs typeface="Courier New" panose="02070309020205020404" pitchFamily="49" charset="0"/>
              </a:rPr>
              <a:t>private static final String CREATE_QUERY = "CREATE TABLE </a:t>
            </a:r>
            <a:r>
              <a:rPr lang="en-US" dirty="0" err="1">
                <a:latin typeface="Courier New" panose="02070309020205020404" pitchFamily="49" charset="0"/>
                <a:cs typeface="Courier New" panose="02070309020205020404" pitchFamily="49" charset="0"/>
              </a:rPr>
              <a:t>tableName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column_id</a:t>
            </a:r>
            <a:r>
              <a:rPr lang="en-US" dirty="0">
                <a:latin typeface="Courier New" panose="02070309020205020404" pitchFamily="49" charset="0"/>
                <a:cs typeface="Courier New" panose="02070309020205020404" pitchFamily="49" charset="0"/>
              </a:rPr>
              <a:t> INTEGER PRIMARY KEY AUTOINCREMENT, column_1 TEXT, column_2 NUMERIC);";</a:t>
            </a:r>
          </a:p>
          <a:p>
            <a:pPr marL="0" lvl="0" indent="0">
              <a:buNone/>
            </a:pPr>
            <a:endParaRPr lang="en-US" dirty="0"/>
          </a:p>
          <a:p>
            <a:pPr marL="0" lvl="0" indent="0">
              <a:buNone/>
            </a:pPr>
            <a:endParaRPr lang="en-US" dirty="0"/>
          </a:p>
          <a:p>
            <a:pPr marL="0" lvl="0" indent="0">
              <a:buNone/>
            </a:pPr>
            <a:endParaRPr lang="en-US" dirty="0"/>
          </a:p>
          <a:p>
            <a:pPr marL="0" indent="0">
              <a:buNone/>
            </a:pPr>
            <a:endParaRPr lang="en-US" dirty="0"/>
          </a:p>
        </p:txBody>
      </p:sp>
    </p:spTree>
    <p:extLst>
      <p:ext uri="{BB962C8B-B14F-4D97-AF65-F5344CB8AC3E}">
        <p14:creationId xmlns:p14="http://schemas.microsoft.com/office/powerpoint/2010/main" val="2240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2858"/>
            <a:ext cx="10515600" cy="1325563"/>
          </a:xfrm>
        </p:spPr>
        <p:txBody>
          <a:bodyPr>
            <a:normAutofit fontScale="90000"/>
          </a:bodyPr>
          <a:lstStyle/>
          <a:p>
            <a:pPr algn="ctr"/>
            <a:r>
              <a:rPr lang="en-US" dirty="0"/>
              <a:t>Before starting the course you must have:</a:t>
            </a:r>
          </a:p>
        </p:txBody>
      </p:sp>
      <p:sp>
        <p:nvSpPr>
          <p:cNvPr id="3" name="Content Placeholder 2"/>
          <p:cNvSpPr>
            <a:spLocks noGrp="1"/>
          </p:cNvSpPr>
          <p:nvPr>
            <p:ph idx="1"/>
          </p:nvPr>
        </p:nvSpPr>
        <p:spPr>
          <a:xfrm>
            <a:off x="979100" y="2184400"/>
            <a:ext cx="10233800" cy="4144962"/>
          </a:xfrm>
        </p:spPr>
        <p:txBody>
          <a:bodyPr>
            <a:normAutofit/>
          </a:bodyPr>
          <a:lstStyle/>
          <a:p>
            <a:pPr lvl="0"/>
            <a:r>
              <a:rPr lang="en-US" sz="3200" dirty="0"/>
              <a:t>Installed the latest version of Android Studio. We are using Android Studio 2.1.2</a:t>
            </a:r>
          </a:p>
          <a:p>
            <a:pPr lvl="0"/>
            <a:r>
              <a:rPr lang="en-US" sz="3200" dirty="0"/>
              <a:t>An Android device running Android 4.4 (KitKat) or above</a:t>
            </a:r>
          </a:p>
          <a:p>
            <a:pPr lvl="0"/>
            <a:r>
              <a:rPr lang="en-US" sz="3200" dirty="0"/>
              <a:t>Intermediate level coding experience with Java</a:t>
            </a:r>
          </a:p>
          <a:p>
            <a:pPr marL="0" indent="0">
              <a:buNone/>
            </a:pPr>
            <a:endParaRPr lang="en-US" dirty="0"/>
          </a:p>
        </p:txBody>
      </p:sp>
    </p:spTree>
    <p:extLst>
      <p:ext uri="{BB962C8B-B14F-4D97-AF65-F5344CB8AC3E}">
        <p14:creationId xmlns:p14="http://schemas.microsoft.com/office/powerpoint/2010/main" val="4071201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Opening and Closing the Database:</a:t>
            </a:r>
          </a:p>
        </p:txBody>
      </p:sp>
      <p:sp>
        <p:nvSpPr>
          <p:cNvPr id="3" name="Content Placeholder 2"/>
          <p:cNvSpPr>
            <a:spLocks noGrp="1"/>
          </p:cNvSpPr>
          <p:nvPr>
            <p:ph idx="1"/>
          </p:nvPr>
        </p:nvSpPr>
        <p:spPr>
          <a:xfrm>
            <a:off x="524933" y="1690688"/>
            <a:ext cx="11040533" cy="4913312"/>
          </a:xfrm>
        </p:spPr>
        <p:txBody>
          <a:bodyPr>
            <a:normAutofit fontScale="85000" lnSpcReduction="20000"/>
          </a:bodyPr>
          <a:lstStyle/>
          <a:p>
            <a:r>
              <a:rPr lang="en-US" dirty="0"/>
              <a:t>To open for writing:</a:t>
            </a:r>
          </a:p>
          <a:p>
            <a:pPr marL="0" indent="0">
              <a:buNone/>
            </a:pPr>
            <a:endParaRPr lang="en-US" dirty="0"/>
          </a:p>
          <a:p>
            <a:pPr marL="0" indent="0" algn="ctr">
              <a:buNone/>
            </a:pPr>
            <a:r>
              <a:rPr lang="en-US" dirty="0" err="1">
                <a:latin typeface="Courier New" panose="02070309020205020404" pitchFamily="49" charset="0"/>
                <a:cs typeface="Courier New" panose="02070309020205020404" pitchFamily="49" charset="0"/>
              </a:rPr>
              <a:t>SQLiteDatabase</a:t>
            </a:r>
            <a:r>
              <a:rPr lang="en-US" dirty="0">
                <a:latin typeface="Courier New" panose="02070309020205020404" pitchFamily="49" charset="0"/>
                <a:cs typeface="Courier New" panose="02070309020205020404" pitchFamily="49" charset="0"/>
              </a:rPr>
              <a:t> database = </a:t>
            </a:r>
            <a:r>
              <a:rPr lang="en-US" dirty="0" err="1">
                <a:latin typeface="Courier New" panose="02070309020205020404" pitchFamily="49" charset="0"/>
                <a:cs typeface="Courier New" panose="02070309020205020404" pitchFamily="49" charset="0"/>
              </a:rPr>
              <a:t>databaseOpenHelper.getWritableDatabase</a:t>
            </a:r>
            <a:r>
              <a:rPr lang="en-US" dirty="0">
                <a:latin typeface="Courier New" panose="02070309020205020404" pitchFamily="49" charset="0"/>
                <a:cs typeface="Courier New" panose="02070309020205020404" pitchFamily="49" charset="0"/>
              </a:rPr>
              <a:t>();</a:t>
            </a:r>
          </a:p>
          <a:p>
            <a:endParaRPr lang="en-US" dirty="0"/>
          </a:p>
          <a:p>
            <a:r>
              <a:rPr lang="en-US" dirty="0"/>
              <a:t>To open for reading:</a:t>
            </a:r>
          </a:p>
          <a:p>
            <a:endParaRPr lang="en-US" dirty="0"/>
          </a:p>
          <a:p>
            <a:pPr marL="0" indent="0" algn="ctr">
              <a:buNone/>
            </a:pPr>
            <a:r>
              <a:rPr lang="en-US" dirty="0" err="1">
                <a:latin typeface="Courier New" panose="02070309020205020404" pitchFamily="49" charset="0"/>
                <a:cs typeface="Courier New" panose="02070309020205020404" pitchFamily="49" charset="0"/>
              </a:rPr>
              <a:t>SQLiteDatabase</a:t>
            </a:r>
            <a:r>
              <a:rPr lang="en-US" dirty="0">
                <a:latin typeface="Courier New" panose="02070309020205020404" pitchFamily="49" charset="0"/>
                <a:cs typeface="Courier New" panose="02070309020205020404" pitchFamily="49" charset="0"/>
              </a:rPr>
              <a:t> database = </a:t>
            </a:r>
            <a:r>
              <a:rPr lang="en-US" dirty="0" err="1">
                <a:latin typeface="Courier New" panose="02070309020205020404" pitchFamily="49" charset="0"/>
                <a:cs typeface="Courier New" panose="02070309020205020404" pitchFamily="49" charset="0"/>
              </a:rPr>
              <a:t>databaseOpenHelper.getReadableDatabase</a:t>
            </a:r>
            <a:r>
              <a:rPr lang="en-US" dirty="0">
                <a:latin typeface="Courier New" panose="02070309020205020404" pitchFamily="49" charset="0"/>
                <a:cs typeface="Courier New" panose="02070309020205020404" pitchFamily="49" charset="0"/>
              </a:rPr>
              <a:t>();</a:t>
            </a:r>
          </a:p>
          <a:p>
            <a:pPr marL="0" indent="0">
              <a:buNone/>
            </a:pPr>
            <a:endParaRPr lang="en-US" dirty="0"/>
          </a:p>
          <a:p>
            <a:r>
              <a:rPr lang="en-US" dirty="0"/>
              <a:t>To close the database:</a:t>
            </a:r>
          </a:p>
          <a:p>
            <a:endParaRPr lang="en-US" dirty="0"/>
          </a:p>
          <a:p>
            <a:pPr marL="0" indent="0" algn="ctr">
              <a:buNone/>
            </a:pPr>
            <a:r>
              <a:rPr lang="en-US" dirty="0" err="1">
                <a:latin typeface="Courier New" panose="02070309020205020404" pitchFamily="49" charset="0"/>
                <a:cs typeface="Courier New" panose="02070309020205020404" pitchFamily="49" charset="0"/>
              </a:rPr>
              <a:t>database.close</a:t>
            </a:r>
            <a:r>
              <a:rPr lang="en-US" dirty="0">
                <a:latin typeface="Courier New" panose="02070309020205020404" pitchFamily="49" charset="0"/>
                <a:cs typeface="Courier New" panose="02070309020205020404" pitchFamily="49" charset="0"/>
              </a:rPr>
              <a: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210293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858"/>
            <a:ext cx="10515600" cy="1325563"/>
          </a:xfrm>
        </p:spPr>
        <p:txBody>
          <a:bodyPr/>
          <a:lstStyle/>
          <a:p>
            <a:r>
              <a:rPr lang="en-US" dirty="0"/>
              <a:t>Inserting Data into the Database</a:t>
            </a:r>
          </a:p>
        </p:txBody>
      </p:sp>
      <p:sp>
        <p:nvSpPr>
          <p:cNvPr id="3" name="Content Placeholder 2"/>
          <p:cNvSpPr>
            <a:spLocks noGrp="1"/>
          </p:cNvSpPr>
          <p:nvPr>
            <p:ph idx="1"/>
          </p:nvPr>
        </p:nvSpPr>
        <p:spPr>
          <a:xfrm>
            <a:off x="406401" y="1825625"/>
            <a:ext cx="11311466" cy="4490508"/>
          </a:xfrm>
        </p:spPr>
        <p:txBody>
          <a:bodyPr>
            <a:normAutofit fontScale="92500" lnSpcReduction="10000"/>
          </a:bodyPr>
          <a:lstStyle/>
          <a:p>
            <a:r>
              <a:rPr lang="en-US" dirty="0"/>
              <a:t>Get writeable database by using the </a:t>
            </a:r>
            <a:r>
              <a:rPr lang="en-US" dirty="0" err="1"/>
              <a:t>getWritableDatabase</a:t>
            </a:r>
            <a:r>
              <a:rPr lang="en-US" dirty="0"/>
              <a:t>() method in </a:t>
            </a:r>
            <a:r>
              <a:rPr lang="en-US" dirty="0" err="1"/>
              <a:t>SQLiteOpenHelper</a:t>
            </a:r>
            <a:endParaRPr lang="en-US" dirty="0"/>
          </a:p>
          <a:p>
            <a:pPr marL="0" indent="0">
              <a:buNone/>
            </a:pPr>
            <a:endParaRPr lang="en-US" dirty="0"/>
          </a:p>
          <a:p>
            <a:r>
              <a:rPr lang="en-US" dirty="0"/>
              <a:t>Bind the values to be inserted into an object of </a:t>
            </a:r>
            <a:r>
              <a:rPr lang="en-US" dirty="0" err="1"/>
              <a:t>ContentValues</a:t>
            </a:r>
            <a:r>
              <a:rPr lang="en-US" dirty="0"/>
              <a:t> type    </a:t>
            </a:r>
          </a:p>
          <a:p>
            <a:endParaRPr lang="en-US" dirty="0"/>
          </a:p>
          <a:p>
            <a:pPr marL="0" indent="0" algn="ctr">
              <a:buNone/>
            </a:pPr>
            <a:r>
              <a:rPr lang="en-US" sz="2400" dirty="0" err="1">
                <a:latin typeface="Courier New" panose="02070309020205020404" pitchFamily="49" charset="0"/>
                <a:cs typeface="Courier New" panose="02070309020205020404" pitchFamily="49" charset="0"/>
              </a:rPr>
              <a:t>ContentValues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contentValues</a:t>
            </a:r>
            <a:r>
              <a:rPr lang="en-US" sz="2400" dirty="0">
                <a:latin typeface="Courier New" panose="02070309020205020404" pitchFamily="49" charset="0"/>
                <a:cs typeface="Courier New" panose="02070309020205020404" pitchFamily="49" charset="0"/>
              </a:rPr>
              <a:t> = new </a:t>
            </a:r>
            <a:r>
              <a:rPr lang="en-US" sz="2400" dirty="0" err="1">
                <a:latin typeface="Courier New" panose="02070309020205020404" pitchFamily="49" charset="0"/>
                <a:cs typeface="Courier New" panose="02070309020205020404" pitchFamily="49" charset="0"/>
              </a:rPr>
              <a:t>ContentValues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contentValues.put</a:t>
            </a:r>
            <a:r>
              <a:rPr lang="en-US" sz="2400" dirty="0">
                <a:latin typeface="Courier New" panose="02070309020205020404" pitchFamily="49" charset="0"/>
                <a:cs typeface="Courier New" panose="02070309020205020404" pitchFamily="49" charset="0"/>
              </a:rPr>
              <a:t>(COLUMN_NAME, VALUE);</a:t>
            </a:r>
          </a:p>
          <a:p>
            <a:pPr marL="0" indent="0" algn="ctr">
              <a:buNone/>
            </a:pPr>
            <a:endParaRPr lang="en-US" sz="2400" dirty="0">
              <a:latin typeface="Courier New" panose="02070309020205020404" pitchFamily="49" charset="0"/>
              <a:cs typeface="Courier New" panose="02070309020205020404" pitchFamily="49" charset="0"/>
            </a:endParaRPr>
          </a:p>
          <a:p>
            <a:r>
              <a:rPr lang="en-US" dirty="0"/>
              <a:t>Create an entry in the table    </a:t>
            </a:r>
          </a:p>
          <a:p>
            <a:pPr marL="0" indent="0">
              <a:buNone/>
            </a:pPr>
            <a:endParaRPr lang="en-US" dirty="0"/>
          </a:p>
          <a:p>
            <a:pPr marL="0" indent="0" algn="ctr">
              <a:buNone/>
            </a:pPr>
            <a:r>
              <a:rPr lang="en-US" dirty="0" err="1">
                <a:latin typeface="Courier New" panose="02070309020205020404" pitchFamily="49" charset="0"/>
                <a:cs typeface="Courier New" panose="02070309020205020404" pitchFamily="49" charset="0"/>
              </a:rPr>
              <a:t>database.insert</a:t>
            </a:r>
            <a:r>
              <a:rPr lang="en-US" dirty="0">
                <a:latin typeface="Courier New" panose="02070309020205020404" pitchFamily="49" charset="0"/>
                <a:cs typeface="Courier New" panose="02070309020205020404" pitchFamily="49" charset="0"/>
              </a:rPr>
              <a:t>(TABLE_NAME, null, </a:t>
            </a:r>
            <a:r>
              <a:rPr lang="en-US" dirty="0" err="1">
                <a:latin typeface="Courier New" panose="02070309020205020404" pitchFamily="49" charset="0"/>
                <a:cs typeface="Courier New" panose="02070309020205020404" pitchFamily="49" charset="0"/>
              </a:rPr>
              <a:t>contentValues</a:t>
            </a:r>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4157797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600" y="297392"/>
            <a:ext cx="11150600" cy="1325563"/>
          </a:xfrm>
        </p:spPr>
        <p:txBody>
          <a:bodyPr>
            <a:normAutofit/>
          </a:bodyPr>
          <a:lstStyle/>
          <a:p>
            <a:r>
              <a:rPr lang="en-US" dirty="0"/>
              <a:t>Retrieving the Data from the Database</a:t>
            </a:r>
          </a:p>
        </p:txBody>
      </p:sp>
      <p:sp>
        <p:nvSpPr>
          <p:cNvPr id="3" name="Content Placeholder 2"/>
          <p:cNvSpPr>
            <a:spLocks noGrp="1"/>
          </p:cNvSpPr>
          <p:nvPr>
            <p:ph idx="1"/>
          </p:nvPr>
        </p:nvSpPr>
        <p:spPr>
          <a:xfrm>
            <a:off x="524933" y="1825625"/>
            <a:ext cx="11074400" cy="4507442"/>
          </a:xfrm>
        </p:spPr>
        <p:txBody>
          <a:bodyPr>
            <a:normAutofit fontScale="85000" lnSpcReduction="20000"/>
          </a:bodyPr>
          <a:lstStyle/>
          <a:p>
            <a:r>
              <a:rPr lang="en-US" dirty="0"/>
              <a:t>Get readable database by using the </a:t>
            </a:r>
            <a:r>
              <a:rPr lang="en-US" dirty="0" err="1"/>
              <a:t>getReadableDatabase</a:t>
            </a:r>
            <a:r>
              <a:rPr lang="en-US" dirty="0"/>
              <a:t>() method in </a:t>
            </a:r>
            <a:r>
              <a:rPr lang="en-US" dirty="0" err="1"/>
              <a:t>SQLiteOpenHelper</a:t>
            </a:r>
            <a:endParaRPr lang="en-US" dirty="0"/>
          </a:p>
          <a:p>
            <a:endParaRPr lang="en-US" dirty="0"/>
          </a:p>
          <a:p>
            <a:r>
              <a:rPr lang="en-US" dirty="0"/>
              <a:t>Run query and get the result in Cursor</a:t>
            </a:r>
          </a:p>
          <a:p>
            <a:endParaRPr lang="en-US" dirty="0"/>
          </a:p>
          <a:p>
            <a:pPr marL="0" indent="0" algn="ctr">
              <a:buNone/>
            </a:pPr>
            <a:r>
              <a:rPr lang="en-US" dirty="0">
                <a:latin typeface="Courier New" panose="02070309020205020404" pitchFamily="49" charset="0"/>
                <a:cs typeface="Courier New" panose="02070309020205020404" pitchFamily="49" charset="0"/>
              </a:rPr>
              <a:t>private static final String QUERY = "SELECT * FROM " + TABLE_NAME;</a:t>
            </a:r>
          </a:p>
          <a:p>
            <a:pPr marL="0" indent="0" algn="ctr">
              <a:buNone/>
            </a:pPr>
            <a:r>
              <a:rPr lang="en-US" dirty="0">
                <a:latin typeface="Courier New" panose="02070309020205020404" pitchFamily="49" charset="0"/>
                <a:cs typeface="Courier New" panose="02070309020205020404" pitchFamily="49" charset="0"/>
              </a:rPr>
              <a:t>Cursor cursor = </a:t>
            </a:r>
            <a:r>
              <a:rPr lang="en-US" dirty="0" err="1">
                <a:latin typeface="Courier New" panose="02070309020205020404" pitchFamily="49" charset="0"/>
                <a:cs typeface="Courier New" panose="02070309020205020404" pitchFamily="49" charset="0"/>
              </a:rPr>
              <a:t>database.rawQuery</a:t>
            </a:r>
            <a:r>
              <a:rPr lang="en-US" dirty="0">
                <a:latin typeface="Courier New" panose="02070309020205020404" pitchFamily="49" charset="0"/>
                <a:cs typeface="Courier New" panose="02070309020205020404" pitchFamily="49" charset="0"/>
              </a:rPr>
              <a:t>(QUERY, null);</a:t>
            </a:r>
          </a:p>
          <a:p>
            <a:pPr marL="0" indent="0" algn="ctr">
              <a:buNone/>
            </a:pPr>
            <a:endParaRPr lang="en-US" dirty="0">
              <a:latin typeface="Courier New" panose="02070309020205020404" pitchFamily="49" charset="0"/>
              <a:cs typeface="Courier New" panose="02070309020205020404" pitchFamily="49" charset="0"/>
            </a:endParaRPr>
          </a:p>
          <a:p>
            <a:r>
              <a:rPr lang="en-US" dirty="0"/>
              <a:t>Use the cursor object to get the column values</a:t>
            </a:r>
          </a:p>
          <a:p>
            <a:endParaRPr lang="en-US" dirty="0"/>
          </a:p>
          <a:p>
            <a:pPr marL="0" indent="0" algn="ctr">
              <a:buNone/>
            </a:pPr>
            <a:r>
              <a:rPr lang="en-US" dirty="0">
                <a:latin typeface="Courier New" panose="02070309020205020404" pitchFamily="49" charset="0"/>
                <a:cs typeface="Courier New" panose="02070309020205020404" pitchFamily="49" charset="0"/>
              </a:rPr>
              <a:t>String column_1_value = </a:t>
            </a:r>
            <a:r>
              <a:rPr lang="en-US" dirty="0" err="1">
                <a:latin typeface="Courier New" panose="02070309020205020404" pitchFamily="49" charset="0"/>
                <a:cs typeface="Courier New" panose="02070309020205020404" pitchFamily="49" charset="0"/>
              </a:rPr>
              <a:t>cursor.getString</a:t>
            </a: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787614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dirty="0"/>
              <a:t>Assignment 3</a:t>
            </a:r>
            <a:br>
              <a:rPr lang="en-US" b="1" dirty="0"/>
            </a:br>
            <a:endParaRPr lang="en-US" dirty="0"/>
          </a:p>
        </p:txBody>
      </p:sp>
      <p:sp>
        <p:nvSpPr>
          <p:cNvPr id="3" name="Content Placeholder 2"/>
          <p:cNvSpPr>
            <a:spLocks noGrp="1"/>
          </p:cNvSpPr>
          <p:nvPr>
            <p:ph idx="1"/>
          </p:nvPr>
        </p:nvSpPr>
        <p:spPr>
          <a:xfrm>
            <a:off x="838200" y="1825625"/>
            <a:ext cx="10693400" cy="4405842"/>
          </a:xfrm>
        </p:spPr>
        <p:txBody>
          <a:bodyPr/>
          <a:lstStyle/>
          <a:p>
            <a:r>
              <a:rPr lang="en-US" sz="3200" dirty="0"/>
              <a:t>Create an application that allows the users to save and retrieve contacts information (name and phone number). Implement a SQLite database with a basic table that includes columns name and phone number.</a:t>
            </a:r>
          </a:p>
          <a:p>
            <a:endParaRPr lang="en-US" dirty="0"/>
          </a:p>
        </p:txBody>
      </p:sp>
    </p:spTree>
    <p:extLst>
      <p:ext uri="{BB962C8B-B14F-4D97-AF65-F5344CB8AC3E}">
        <p14:creationId xmlns:p14="http://schemas.microsoft.com/office/powerpoint/2010/main" val="2438412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pPr marL="457200" lvl="0" indent="-457200">
              <a:lnSpc>
                <a:spcPct val="70000"/>
              </a:lnSpc>
              <a:buFont typeface="+mj-lt"/>
              <a:buAutoNum type="arabicPeriod"/>
            </a:pPr>
            <a:r>
              <a:rPr lang="en-US" sz="3200" dirty="0"/>
              <a:t>Create a new project that consists of one main activity. </a:t>
            </a:r>
          </a:p>
          <a:p>
            <a:pPr marL="457200" lvl="0" indent="-457200">
              <a:lnSpc>
                <a:spcPct val="70000"/>
              </a:lnSpc>
              <a:buFont typeface="+mj-lt"/>
              <a:buAutoNum type="arabicPeriod"/>
            </a:pPr>
            <a:r>
              <a:rPr lang="en-US" sz="3200" dirty="0"/>
              <a:t>Declare all required variables.</a:t>
            </a:r>
          </a:p>
          <a:p>
            <a:pPr marL="457200" lvl="0" indent="-457200">
              <a:lnSpc>
                <a:spcPct val="70000"/>
              </a:lnSpc>
              <a:buFont typeface="+mj-lt"/>
              <a:buAutoNum type="arabicPeriod"/>
            </a:pPr>
            <a:r>
              <a:rPr lang="en-US" sz="3200" dirty="0"/>
              <a:t>Add an </a:t>
            </a:r>
            <a:r>
              <a:rPr lang="en-US" sz="3200" dirty="0" err="1"/>
              <a:t>EditText</a:t>
            </a:r>
            <a:r>
              <a:rPr lang="en-US" sz="3200" dirty="0"/>
              <a:t> widgets to enter contact details, a SAVE button and a </a:t>
            </a:r>
            <a:r>
              <a:rPr lang="en-US" sz="3200" dirty="0" err="1"/>
              <a:t>TextView</a:t>
            </a:r>
            <a:r>
              <a:rPr lang="en-US" sz="3200" dirty="0"/>
              <a:t> to display data retrieved from the database.</a:t>
            </a:r>
          </a:p>
          <a:p>
            <a:endParaRPr lang="en-US" dirty="0"/>
          </a:p>
        </p:txBody>
      </p:sp>
      <p:pic>
        <p:nvPicPr>
          <p:cNvPr id="15361" name="Picture 11"/>
          <p:cNvPicPr>
            <a:picLocks noChangeAspect="1" noChangeArrowheads="1"/>
          </p:cNvPicPr>
          <p:nvPr/>
        </p:nvPicPr>
        <p:blipFill>
          <a:blip r:embed="rId2">
            <a:extLst>
              <a:ext uri="{28A0092B-C50C-407E-A947-70E740481C1C}">
                <a14:useLocalDpi xmlns:a14="http://schemas.microsoft.com/office/drawing/2010/main" val="0"/>
              </a:ext>
            </a:extLst>
          </a:blip>
          <a:srcRect l="26794" t="21333" r="31410" b="58971"/>
          <a:stretch>
            <a:fillRect/>
          </a:stretch>
        </p:blipFill>
        <p:spPr bwMode="auto">
          <a:xfrm>
            <a:off x="2472267" y="4332024"/>
            <a:ext cx="6974769" cy="184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325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186266"/>
            <a:ext cx="11362267" cy="6671733"/>
          </a:xfrm>
        </p:spPr>
        <p:txBody>
          <a:bodyPr/>
          <a:lstStyle/>
          <a:p>
            <a:pPr marL="0" indent="0">
              <a:lnSpc>
                <a:spcPct val="70000"/>
              </a:lnSpc>
              <a:buNone/>
            </a:pPr>
            <a:r>
              <a:rPr lang="en-US" sz="3200" dirty="0"/>
              <a:t>4. Initialize the database and create the relevant tables.</a:t>
            </a:r>
          </a:p>
          <a:p>
            <a:endParaRPr lang="en-US" dirty="0"/>
          </a:p>
        </p:txBody>
      </p:sp>
      <p:pic>
        <p:nvPicPr>
          <p:cNvPr id="4" name="Picture 3"/>
          <p:cNvPicPr/>
          <p:nvPr/>
        </p:nvPicPr>
        <p:blipFill rotWithShape="1">
          <a:blip r:embed="rId2"/>
          <a:srcRect l="26411" t="14359" r="29102" b="5868"/>
          <a:stretch/>
        </p:blipFill>
        <p:spPr bwMode="auto">
          <a:xfrm>
            <a:off x="575733" y="1219200"/>
            <a:ext cx="4595567" cy="5327862"/>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3333" t="13675" r="25384" b="6097"/>
          <a:stretch/>
        </p:blipFill>
        <p:spPr bwMode="auto">
          <a:xfrm>
            <a:off x="6180667" y="1219200"/>
            <a:ext cx="4927599" cy="5327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8968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829733"/>
            <a:ext cx="10233800" cy="5347230"/>
          </a:xfrm>
        </p:spPr>
        <p:txBody>
          <a:bodyPr/>
          <a:lstStyle/>
          <a:p>
            <a:pPr marL="0" lvl="0" indent="0">
              <a:lnSpc>
                <a:spcPct val="70000"/>
              </a:lnSpc>
              <a:buNone/>
            </a:pPr>
            <a:r>
              <a:rPr lang="en-US" i="1" dirty="0"/>
              <a:t>5. </a:t>
            </a:r>
            <a:r>
              <a:rPr lang="en-US" sz="3200" dirty="0"/>
              <a:t>Implement the CRUD operations.</a:t>
            </a:r>
          </a:p>
          <a:p>
            <a:endParaRPr lang="en-US" dirty="0"/>
          </a:p>
        </p:txBody>
      </p:sp>
      <p:pic>
        <p:nvPicPr>
          <p:cNvPr id="4" name="Picture 3"/>
          <p:cNvPicPr/>
          <p:nvPr/>
        </p:nvPicPr>
        <p:blipFill rotWithShape="1">
          <a:blip r:embed="rId2"/>
          <a:srcRect l="11592" t="24443" r="14267" b="17762"/>
          <a:stretch/>
        </p:blipFill>
        <p:spPr bwMode="auto">
          <a:xfrm>
            <a:off x="2634192" y="1807581"/>
            <a:ext cx="7205416" cy="4183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0662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615791"/>
            <a:ext cx="10233800" cy="4351338"/>
          </a:xfrm>
        </p:spPr>
        <p:txBody>
          <a:bodyPr/>
          <a:lstStyle/>
          <a:p>
            <a:pPr marL="0" lvl="0" indent="0">
              <a:buNone/>
            </a:pPr>
            <a:r>
              <a:rPr lang="en-US" sz="3200" dirty="0"/>
              <a:t>6. Use an </a:t>
            </a:r>
            <a:r>
              <a:rPr lang="en-US" sz="3200" dirty="0" err="1"/>
              <a:t>onClickListener</a:t>
            </a:r>
            <a:r>
              <a:rPr lang="en-US" sz="3200" dirty="0"/>
              <a:t> to save a contact to the database when the SAVE button is clicked.</a:t>
            </a:r>
          </a:p>
          <a:p>
            <a:pPr marL="0" indent="0">
              <a:buNone/>
            </a:pPr>
            <a:endParaRPr lang="en-US" dirty="0"/>
          </a:p>
        </p:txBody>
      </p:sp>
      <p:pic>
        <p:nvPicPr>
          <p:cNvPr id="4" name="Picture 3"/>
          <p:cNvPicPr/>
          <p:nvPr/>
        </p:nvPicPr>
        <p:blipFill rotWithShape="1">
          <a:blip r:embed="rId2"/>
          <a:srcRect l="26795" t="41029" r="31410" b="9217"/>
          <a:stretch/>
        </p:blipFill>
        <p:spPr bwMode="auto">
          <a:xfrm>
            <a:off x="2791566" y="2029460"/>
            <a:ext cx="6890667" cy="44052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3685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643467"/>
            <a:ext cx="10233800" cy="5533496"/>
          </a:xfrm>
        </p:spPr>
        <p:txBody>
          <a:bodyPr/>
          <a:lstStyle/>
          <a:p>
            <a:pPr marL="0" indent="0">
              <a:buNone/>
            </a:pPr>
            <a:r>
              <a:rPr lang="en-US" i="1" dirty="0"/>
              <a:t>7. </a:t>
            </a:r>
            <a:r>
              <a:rPr lang="en-US" sz="3200" dirty="0"/>
              <a:t>Read data from the database and display in the </a:t>
            </a:r>
            <a:r>
              <a:rPr lang="en-US" sz="3200" dirty="0" err="1"/>
              <a:t>TextView</a:t>
            </a:r>
            <a:r>
              <a:rPr lang="en-US" sz="3200" dirty="0"/>
              <a:t>.</a:t>
            </a:r>
          </a:p>
          <a:p>
            <a:pPr marL="0" indent="0">
              <a:buNone/>
            </a:pPr>
            <a:endParaRPr lang="en-US" sz="3200" dirty="0"/>
          </a:p>
          <a:p>
            <a:pPr marL="0" indent="0">
              <a:buNone/>
            </a:pPr>
            <a:endParaRPr lang="en-US" sz="3200" dirty="0"/>
          </a:p>
          <a:p>
            <a:pPr marL="0" indent="0">
              <a:buNone/>
            </a:pPr>
            <a:endParaRPr lang="en-US" dirty="0"/>
          </a:p>
        </p:txBody>
      </p:sp>
      <p:pic>
        <p:nvPicPr>
          <p:cNvPr id="4" name="Picture 3"/>
          <p:cNvPicPr/>
          <p:nvPr/>
        </p:nvPicPr>
        <p:blipFill rotWithShape="1">
          <a:blip r:embed="rId2"/>
          <a:srcRect l="18590" t="18233" r="28333" b="11111"/>
          <a:stretch/>
        </p:blipFill>
        <p:spPr bwMode="auto">
          <a:xfrm>
            <a:off x="3512926" y="1407688"/>
            <a:ext cx="5447947" cy="45189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703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 IV</a:t>
            </a:r>
          </a:p>
        </p:txBody>
      </p:sp>
      <p:sp>
        <p:nvSpPr>
          <p:cNvPr id="3" name="Content Placeholder 2"/>
          <p:cNvSpPr>
            <a:spLocks noGrp="1"/>
          </p:cNvSpPr>
          <p:nvPr>
            <p:ph idx="1"/>
          </p:nvPr>
        </p:nvSpPr>
        <p:spPr/>
        <p:txBody>
          <a:bodyPr>
            <a:normAutofit/>
          </a:bodyPr>
          <a:lstStyle/>
          <a:p>
            <a:pPr lvl="1"/>
            <a:r>
              <a:rPr lang="en-US" sz="3200" dirty="0"/>
              <a:t>Creating and retrieving data from a SQLite database</a:t>
            </a:r>
          </a:p>
          <a:p>
            <a:endParaRPr lang="en-US" sz="3200" dirty="0"/>
          </a:p>
        </p:txBody>
      </p:sp>
    </p:spTree>
    <p:extLst>
      <p:ext uri="{BB962C8B-B14F-4D97-AF65-F5344CB8AC3E}">
        <p14:creationId xmlns:p14="http://schemas.microsoft.com/office/powerpoint/2010/main" val="84093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1142"/>
          </a:xfrm>
        </p:spPr>
        <p:txBody>
          <a:bodyPr/>
          <a:lstStyle/>
          <a:p>
            <a:r>
              <a:rPr lang="en-US" dirty="0"/>
              <a:t>Resources</a:t>
            </a:r>
          </a:p>
        </p:txBody>
      </p:sp>
      <p:sp>
        <p:nvSpPr>
          <p:cNvPr id="3" name="Content Placeholder 2"/>
          <p:cNvSpPr>
            <a:spLocks noGrp="1"/>
          </p:cNvSpPr>
          <p:nvPr>
            <p:ph idx="1"/>
          </p:nvPr>
        </p:nvSpPr>
        <p:spPr>
          <a:xfrm>
            <a:off x="1120000" y="1608667"/>
            <a:ext cx="10233800" cy="4809066"/>
          </a:xfrm>
        </p:spPr>
        <p:txBody>
          <a:bodyPr>
            <a:normAutofit fontScale="92500" lnSpcReduction="10000"/>
          </a:bodyPr>
          <a:lstStyle/>
          <a:p>
            <a:pPr lvl="0"/>
            <a:r>
              <a:rPr lang="en-US" dirty="0"/>
              <a:t>Installation: </a:t>
            </a:r>
            <a:r>
              <a:rPr lang="en-US" u="sng" dirty="0">
                <a:hlinkClick r:id="rId2"/>
              </a:rPr>
              <a:t>https://developer.android.com/studio/install.html</a:t>
            </a:r>
            <a:endParaRPr lang="en-US" dirty="0"/>
          </a:p>
          <a:p>
            <a:pPr lvl="0"/>
            <a:r>
              <a:rPr lang="en-US" dirty="0"/>
              <a:t>Use this to build colorful apps! </a:t>
            </a:r>
            <a:r>
              <a:rPr lang="en-US" u="sng" dirty="0">
                <a:hlinkClick r:id="rId3"/>
              </a:rPr>
              <a:t>https://developer.android.com/reference/android/graphics/Color.html</a:t>
            </a:r>
            <a:endParaRPr lang="en-US" dirty="0"/>
          </a:p>
          <a:p>
            <a:pPr lvl="0"/>
            <a:r>
              <a:rPr lang="en-US" dirty="0"/>
              <a:t>Add style to your text! </a:t>
            </a:r>
            <a:r>
              <a:rPr lang="en-US" u="sng" dirty="0">
                <a:hlinkClick r:id="rId4"/>
              </a:rPr>
              <a:t>https://guides.codepath.com/android/Working-with-the-TextView</a:t>
            </a:r>
            <a:endParaRPr lang="en-US" dirty="0"/>
          </a:p>
          <a:p>
            <a:pPr lvl="0"/>
            <a:r>
              <a:rPr lang="en-US" dirty="0"/>
              <a:t>If your device runs Android 6.0 (or above), use this to handle permissions at runtime. </a:t>
            </a:r>
            <a:r>
              <a:rPr lang="en-US" u="sng" dirty="0">
                <a:hlinkClick r:id="rId5"/>
              </a:rPr>
              <a:t>https://developer.android.com/training/permissions/requesting.html</a:t>
            </a:r>
            <a:endParaRPr lang="en-US" dirty="0"/>
          </a:p>
          <a:p>
            <a:pPr lvl="0"/>
            <a:r>
              <a:rPr lang="en-US" dirty="0"/>
              <a:t>All you need to know about connecting your application to the Cloud </a:t>
            </a:r>
            <a:r>
              <a:rPr lang="en-US" u="sng" dirty="0">
                <a:hlinkClick r:id="rId6"/>
              </a:rPr>
              <a:t>https://developer.android.com/training/building-connectivity.html</a:t>
            </a:r>
            <a:endParaRPr lang="en-US" dirty="0"/>
          </a:p>
          <a:p>
            <a:pPr lvl="0"/>
            <a:r>
              <a:rPr lang="en-US" dirty="0"/>
              <a:t>Be efficient with resources: </a:t>
            </a:r>
            <a:r>
              <a:rPr lang="en-US" u="sng" dirty="0">
                <a:hlinkClick r:id="rId7"/>
              </a:rPr>
              <a:t>https://developer.android.com/training/best-performance.html</a:t>
            </a:r>
            <a:endParaRPr lang="en-US" dirty="0"/>
          </a:p>
          <a:p>
            <a:endParaRPr lang="en-US" dirty="0"/>
          </a:p>
        </p:txBody>
      </p:sp>
    </p:spTree>
    <p:extLst>
      <p:ext uri="{BB962C8B-B14F-4D97-AF65-F5344CB8AC3E}">
        <p14:creationId xmlns:p14="http://schemas.microsoft.com/office/powerpoint/2010/main" val="1406704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10266" y="2946401"/>
            <a:ext cx="10329333" cy="1557866"/>
          </a:xfrm>
        </p:spPr>
        <p:txBody>
          <a:bodyPr>
            <a:noAutofit/>
          </a:bodyPr>
          <a:lstStyle/>
          <a:p>
            <a:r>
              <a:rPr lang="en-US" sz="4800" b="1" dirty="0"/>
              <a:t>Module 5: Background Applications</a:t>
            </a:r>
            <a:br>
              <a:rPr lang="en-US" sz="4000" b="1" dirty="0"/>
            </a:br>
            <a:endParaRPr lang="en-US" sz="4000" dirty="0"/>
          </a:p>
        </p:txBody>
      </p:sp>
    </p:spTree>
    <p:extLst>
      <p:ext uri="{BB962C8B-B14F-4D97-AF65-F5344CB8AC3E}">
        <p14:creationId xmlns:p14="http://schemas.microsoft.com/office/powerpoint/2010/main" val="89034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p:txBody>
          <a:bodyPr/>
          <a:lstStyle/>
          <a:p>
            <a:r>
              <a:rPr lang="en-US" dirty="0"/>
              <a:t>Services provide functionalities that run in the background </a:t>
            </a:r>
          </a:p>
          <a:p>
            <a:r>
              <a:rPr lang="en-US" dirty="0"/>
              <a:t>Similar to Activities but have no UI.</a:t>
            </a:r>
          </a:p>
          <a:p>
            <a:r>
              <a:rPr lang="en-US" dirty="0"/>
              <a:t>Declared separately within the Android Manifest file</a:t>
            </a:r>
          </a:p>
          <a:p>
            <a:r>
              <a:rPr lang="en-US" dirty="0"/>
              <a:t>Extended from the Service class. </a:t>
            </a:r>
          </a:p>
          <a:p>
            <a:r>
              <a:rPr lang="en-US" dirty="0" err="1"/>
              <a:t>onCreate</a:t>
            </a:r>
            <a:r>
              <a:rPr lang="en-US" dirty="0"/>
              <a:t>() method initiates the service.</a:t>
            </a:r>
          </a:p>
          <a:p>
            <a:r>
              <a:rPr lang="en-US" dirty="0"/>
              <a:t>Applications can interact, send requests, and receive results from a service using the </a:t>
            </a:r>
            <a:r>
              <a:rPr lang="en-US" dirty="0" err="1"/>
              <a:t>onBind</a:t>
            </a:r>
            <a:r>
              <a:rPr lang="en-US" dirty="0"/>
              <a:t>() method. </a:t>
            </a:r>
          </a:p>
        </p:txBody>
      </p:sp>
    </p:spTree>
    <p:extLst>
      <p:ext uri="{BB962C8B-B14F-4D97-AF65-F5344CB8AC3E}">
        <p14:creationId xmlns:p14="http://schemas.microsoft.com/office/powerpoint/2010/main" val="1533045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t>Assignment 4</a:t>
            </a:r>
            <a:br>
              <a:rPr lang="en-US" b="1" dirty="0"/>
            </a:br>
            <a:endParaRPr lang="en-US" dirty="0"/>
          </a:p>
        </p:txBody>
      </p:sp>
      <p:sp>
        <p:nvSpPr>
          <p:cNvPr id="3" name="Content Placeholder 2"/>
          <p:cNvSpPr>
            <a:spLocks noGrp="1"/>
          </p:cNvSpPr>
          <p:nvPr>
            <p:ph idx="1"/>
          </p:nvPr>
        </p:nvSpPr>
        <p:spPr>
          <a:xfrm>
            <a:off x="694267" y="1507067"/>
            <a:ext cx="10659533" cy="4669896"/>
          </a:xfrm>
        </p:spPr>
        <p:txBody>
          <a:bodyPr/>
          <a:lstStyle/>
          <a:p>
            <a:r>
              <a:rPr lang="en-US" dirty="0"/>
              <a:t>Create an application that works in the background to calculate the user’s location (latitude and longitude) and displays the same via a Toast message on the device’s home screen. </a:t>
            </a:r>
          </a:p>
          <a:p>
            <a:endParaRPr lang="en-US" dirty="0"/>
          </a:p>
        </p:txBody>
      </p:sp>
    </p:spTree>
    <p:extLst>
      <p:ext uri="{BB962C8B-B14F-4D97-AF65-F5344CB8AC3E}">
        <p14:creationId xmlns:p14="http://schemas.microsoft.com/office/powerpoint/2010/main" val="84261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837"/>
            <a:ext cx="10515600" cy="1325563"/>
          </a:xfrm>
        </p:spPr>
        <p:txBody>
          <a:bodyPr/>
          <a:lstStyle/>
          <a:p>
            <a:r>
              <a:rPr lang="en-US" dirty="0"/>
              <a:t>Approach</a:t>
            </a:r>
          </a:p>
        </p:txBody>
      </p:sp>
      <p:sp>
        <p:nvSpPr>
          <p:cNvPr id="3" name="Content Placeholder 2"/>
          <p:cNvSpPr>
            <a:spLocks noGrp="1"/>
          </p:cNvSpPr>
          <p:nvPr>
            <p:ph idx="1"/>
          </p:nvPr>
        </p:nvSpPr>
        <p:spPr>
          <a:xfrm>
            <a:off x="838200" y="1422400"/>
            <a:ext cx="10515600" cy="4619626"/>
          </a:xfrm>
        </p:spPr>
        <p:txBody>
          <a:bodyPr/>
          <a:lstStyle/>
          <a:p>
            <a:pPr marL="514350" lvl="0" indent="-514350">
              <a:buFont typeface="+mj-lt"/>
              <a:buAutoNum type="arabicPeriod"/>
            </a:pPr>
            <a:r>
              <a:rPr lang="en-US" dirty="0"/>
              <a:t>Create a new project with an activity and a service.</a:t>
            </a:r>
          </a:p>
          <a:p>
            <a:pPr marL="514350" lvl="0" indent="-514350">
              <a:buFont typeface="+mj-lt"/>
              <a:buAutoNum type="arabicPeriod"/>
            </a:pPr>
            <a:r>
              <a:rPr lang="en-US" dirty="0"/>
              <a:t>The </a:t>
            </a:r>
            <a:r>
              <a:rPr lang="en-US" dirty="0" err="1"/>
              <a:t>onCreate</a:t>
            </a:r>
            <a:r>
              <a:rPr lang="en-US" dirty="0"/>
              <a:t>() method of the activity is invoked when the app is started from the device. Here, we remove the bit of code that we generally use to associate a layout file with an activity. </a:t>
            </a:r>
          </a:p>
          <a:p>
            <a:pPr marL="514350" lvl="0" indent="-514350">
              <a:buFont typeface="+mj-lt"/>
              <a:buAutoNum type="arabicPeriod"/>
            </a:pPr>
            <a:r>
              <a:rPr lang="en-US" dirty="0"/>
              <a:t>Start the service using the </a:t>
            </a:r>
            <a:r>
              <a:rPr lang="en-US" dirty="0" err="1"/>
              <a:t>startService</a:t>
            </a:r>
            <a:r>
              <a:rPr lang="en-US" dirty="0"/>
              <a:t>() call. </a:t>
            </a:r>
          </a:p>
          <a:p>
            <a:endParaRPr lang="en-US" dirty="0"/>
          </a:p>
        </p:txBody>
      </p:sp>
      <p:pic>
        <p:nvPicPr>
          <p:cNvPr id="4" name="Picture 3"/>
          <p:cNvPicPr/>
          <p:nvPr/>
        </p:nvPicPr>
        <p:blipFill rotWithShape="1">
          <a:blip r:embed="rId2"/>
          <a:srcRect l="11026" t="40570" r="24487" b="27066"/>
          <a:stretch/>
        </p:blipFill>
        <p:spPr bwMode="auto">
          <a:xfrm>
            <a:off x="2333201" y="4030556"/>
            <a:ext cx="7525597" cy="23871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6542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9100" y="323743"/>
            <a:ext cx="10233800" cy="4351338"/>
          </a:xfrm>
        </p:spPr>
        <p:txBody>
          <a:bodyPr/>
          <a:lstStyle/>
          <a:p>
            <a:pPr marL="0" indent="0">
              <a:buNone/>
            </a:pPr>
            <a:r>
              <a:rPr lang="en-US" dirty="0"/>
              <a:t>4. Within the service, use the Location manager to obtain the GPS location of the device.</a:t>
            </a:r>
          </a:p>
          <a:p>
            <a:endParaRPr lang="en-US" dirty="0"/>
          </a:p>
        </p:txBody>
      </p:sp>
      <p:pic>
        <p:nvPicPr>
          <p:cNvPr id="4" name="Picture 3"/>
          <p:cNvPicPr/>
          <p:nvPr/>
        </p:nvPicPr>
        <p:blipFill rotWithShape="1">
          <a:blip r:embed="rId2"/>
          <a:srcRect l="20898" t="38747" r="23333" b="7008"/>
          <a:stretch/>
        </p:blipFill>
        <p:spPr bwMode="auto">
          <a:xfrm>
            <a:off x="1972097" y="1547600"/>
            <a:ext cx="8763635" cy="39218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5449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372533"/>
            <a:ext cx="10233800" cy="5804430"/>
          </a:xfrm>
        </p:spPr>
        <p:txBody>
          <a:bodyPr/>
          <a:lstStyle/>
          <a:p>
            <a:pPr marL="0" lvl="0" indent="0">
              <a:buNone/>
            </a:pPr>
            <a:r>
              <a:rPr lang="en-US" dirty="0"/>
              <a:t>5. Toast messages to the </a:t>
            </a:r>
            <a:r>
              <a:rPr lang="en-US" dirty="0" err="1"/>
              <a:t>homescreen</a:t>
            </a:r>
            <a:r>
              <a:rPr lang="en-US" dirty="0"/>
              <a:t> while the compute happens in the background.</a:t>
            </a:r>
          </a:p>
          <a:p>
            <a:endParaRPr lang="en-US" dirty="0"/>
          </a:p>
        </p:txBody>
      </p:sp>
      <p:pic>
        <p:nvPicPr>
          <p:cNvPr id="4" name="Picture 3"/>
          <p:cNvPicPr/>
          <p:nvPr/>
        </p:nvPicPr>
        <p:blipFill rotWithShape="1">
          <a:blip r:embed="rId2"/>
          <a:srcRect l="17693" t="66097" r="20384" b="7692"/>
          <a:stretch/>
        </p:blipFill>
        <p:spPr bwMode="auto">
          <a:xfrm>
            <a:off x="2221548" y="2410248"/>
            <a:ext cx="8030704" cy="31608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896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 V</a:t>
            </a:r>
          </a:p>
        </p:txBody>
      </p:sp>
      <p:sp>
        <p:nvSpPr>
          <p:cNvPr id="3" name="Content Placeholder 2"/>
          <p:cNvSpPr>
            <a:spLocks noGrp="1"/>
          </p:cNvSpPr>
          <p:nvPr>
            <p:ph idx="1"/>
          </p:nvPr>
        </p:nvSpPr>
        <p:spPr/>
        <p:txBody>
          <a:bodyPr/>
          <a:lstStyle/>
          <a:p>
            <a:pPr lvl="1"/>
            <a:r>
              <a:rPr lang="en-US" sz="3200" dirty="0"/>
              <a:t>Implement functions that run in the background</a:t>
            </a:r>
          </a:p>
          <a:p>
            <a:endParaRPr lang="en-US" dirty="0"/>
          </a:p>
        </p:txBody>
      </p:sp>
    </p:spTree>
    <p:extLst>
      <p:ext uri="{BB962C8B-B14F-4D97-AF65-F5344CB8AC3E}">
        <p14:creationId xmlns:p14="http://schemas.microsoft.com/office/powerpoint/2010/main" val="2956852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76265" y="2499761"/>
            <a:ext cx="9728801" cy="2241572"/>
          </a:xfrm>
        </p:spPr>
        <p:txBody>
          <a:bodyPr>
            <a:normAutofit/>
          </a:bodyPr>
          <a:lstStyle/>
          <a:p>
            <a:pPr algn="ctr"/>
            <a:r>
              <a:rPr lang="en-US" sz="4800" b="1" dirty="0"/>
              <a:t>MODULE 6: “Save My Soul”</a:t>
            </a:r>
            <a:br>
              <a:rPr lang="en-US" sz="4800" b="1" dirty="0"/>
            </a:br>
            <a:r>
              <a:rPr lang="en-US" sz="4800" b="1" dirty="0"/>
              <a:t> BUILD YOUR OWN SOS APPLICATION</a:t>
            </a:r>
            <a:br>
              <a:rPr lang="en-US" sz="3600" b="1" dirty="0"/>
            </a:br>
            <a:endParaRPr lang="en-US" sz="3600" dirty="0"/>
          </a:p>
        </p:txBody>
      </p:sp>
    </p:spTree>
    <p:extLst>
      <p:ext uri="{BB962C8B-B14F-4D97-AF65-F5344CB8AC3E}">
        <p14:creationId xmlns:p14="http://schemas.microsoft.com/office/powerpoint/2010/main" val="3756133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Problem Statement</a:t>
            </a:r>
          </a:p>
        </p:txBody>
      </p:sp>
      <p:sp>
        <p:nvSpPr>
          <p:cNvPr id="5" name="Content Placeholder 4"/>
          <p:cNvSpPr>
            <a:spLocks noGrp="1"/>
          </p:cNvSpPr>
          <p:nvPr>
            <p:ph idx="1"/>
          </p:nvPr>
        </p:nvSpPr>
        <p:spPr/>
        <p:txBody>
          <a:bodyPr/>
          <a:lstStyle/>
          <a:p>
            <a:r>
              <a:rPr lang="en-US" dirty="0"/>
              <a:t>Create an Android application that allows users to send SOS messages in times of need to a set of (emergency) contacts. The application, on the first run, must prompt the user to enter at least one contact, details of which are stored in a local SQLite database. During a crisis (of any kind) the user must be able to open the app and click one button that sends an SOS message, consisting of the user’s location, to all the contacts that were defined previously. The process of calculating location and sending SMSs must occur in a background service. Additionally, the user must also be able to add new contacts whenever he/she desires. </a:t>
            </a:r>
          </a:p>
        </p:txBody>
      </p:sp>
    </p:spTree>
    <p:extLst>
      <p:ext uri="{BB962C8B-B14F-4D97-AF65-F5344CB8AC3E}">
        <p14:creationId xmlns:p14="http://schemas.microsoft.com/office/powerpoint/2010/main" val="3657878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838200" y="1825624"/>
            <a:ext cx="10845800" cy="4592109"/>
          </a:xfrm>
        </p:spPr>
        <p:txBody>
          <a:bodyPr>
            <a:normAutofit/>
          </a:bodyPr>
          <a:lstStyle/>
          <a:p>
            <a:pPr marL="514350" lvl="0" indent="-514350">
              <a:buFont typeface="+mj-lt"/>
              <a:buAutoNum type="arabicPeriod"/>
            </a:pPr>
            <a:r>
              <a:rPr lang="en-US" dirty="0"/>
              <a:t>Decide on the number of activities and the types on IO widgets on each activity.</a:t>
            </a:r>
          </a:p>
          <a:p>
            <a:pPr marL="514350" lvl="0" indent="-514350">
              <a:buFont typeface="+mj-lt"/>
              <a:buAutoNum type="arabicPeriod"/>
            </a:pPr>
            <a:r>
              <a:rPr lang="en-US" dirty="0"/>
              <a:t>Determine if the application is being launched for the first time, in which case, redirect to the activity that accepts contact details.</a:t>
            </a:r>
          </a:p>
          <a:p>
            <a:pPr marL="514350" lvl="0" indent="-514350">
              <a:buFont typeface="+mj-lt"/>
              <a:buAutoNum type="arabicPeriod"/>
            </a:pPr>
            <a:r>
              <a:rPr lang="en-US" dirty="0"/>
              <a:t>Implement database functions to add contact details to a SQLite database.</a:t>
            </a:r>
          </a:p>
          <a:p>
            <a:pPr marL="514350" lvl="0" indent="-514350">
              <a:buFont typeface="+mj-lt"/>
              <a:buAutoNum type="arabicPeriod"/>
            </a:pPr>
            <a:r>
              <a:rPr lang="en-US" dirty="0"/>
              <a:t>Implement methods to calculate the GPS location and send and SMS. Combine these methods into a Service.</a:t>
            </a:r>
          </a:p>
          <a:p>
            <a:pPr marL="514350" lvl="0" indent="-514350">
              <a:buFont typeface="+mj-lt"/>
              <a:buAutoNum type="arabicPeriod"/>
            </a:pPr>
            <a:r>
              <a:rPr lang="en-US" dirty="0"/>
              <a:t>Run a loop that calls the service until a message is sent to each contact.</a:t>
            </a:r>
          </a:p>
        </p:txBody>
      </p:sp>
    </p:spTree>
    <p:extLst>
      <p:ext uri="{BB962C8B-B14F-4D97-AF65-F5344CB8AC3E}">
        <p14:creationId xmlns:p14="http://schemas.microsoft.com/office/powerpoint/2010/main" val="94136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1199" y="3092427"/>
            <a:ext cx="9144000" cy="2614105"/>
          </a:xfrm>
        </p:spPr>
        <p:txBody>
          <a:bodyPr>
            <a:noAutofit/>
          </a:bodyPr>
          <a:lstStyle/>
          <a:p>
            <a:r>
              <a:rPr lang="en-US" sz="4800" b="1" dirty="0">
                <a:effectLst/>
                <a:cs typeface="Times New Roman" panose="02020603050405020304" pitchFamily="18" charset="0"/>
              </a:rPr>
              <a:t>Module 1: Introduction to Android Applications</a:t>
            </a:r>
            <a:br>
              <a:rPr lang="en-US" sz="4000" b="1" dirty="0">
                <a:effectLst/>
              </a:rPr>
            </a:br>
            <a:endParaRPr lang="en-US" sz="2000" dirty="0"/>
          </a:p>
        </p:txBody>
      </p:sp>
    </p:spTree>
    <p:extLst>
      <p:ext uri="{BB962C8B-B14F-4D97-AF65-F5344CB8AC3E}">
        <p14:creationId xmlns:p14="http://schemas.microsoft.com/office/powerpoint/2010/main" val="260827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some Extra Credit?</a:t>
            </a:r>
          </a:p>
        </p:txBody>
      </p:sp>
      <p:sp>
        <p:nvSpPr>
          <p:cNvPr id="3" name="Content Placeholder 2"/>
          <p:cNvSpPr>
            <a:spLocks noGrp="1"/>
          </p:cNvSpPr>
          <p:nvPr>
            <p:ph idx="1"/>
          </p:nvPr>
        </p:nvSpPr>
        <p:spPr>
          <a:xfrm>
            <a:off x="423333" y="1825625"/>
            <a:ext cx="11226800" cy="4439708"/>
          </a:xfrm>
        </p:spPr>
        <p:txBody>
          <a:bodyPr/>
          <a:lstStyle/>
          <a:p>
            <a:pPr marL="514350" lvl="0" indent="-514350">
              <a:buFont typeface="+mj-lt"/>
              <a:buAutoNum type="arabicPeriod"/>
            </a:pPr>
            <a:r>
              <a:rPr lang="en-US" dirty="0"/>
              <a:t>Implement methods to prevent the user from entering the same contact twice.</a:t>
            </a:r>
          </a:p>
          <a:p>
            <a:pPr marL="514350" lvl="0" indent="-514350">
              <a:buFont typeface="+mj-lt"/>
              <a:buAutoNum type="arabicPeriod"/>
            </a:pPr>
            <a:r>
              <a:rPr lang="en-US" dirty="0"/>
              <a:t>Implement methods to allow updating/deletion of an existing contact.</a:t>
            </a:r>
          </a:p>
          <a:p>
            <a:pPr marL="514350" lvl="0" indent="-514350">
              <a:buFont typeface="+mj-lt"/>
              <a:buAutoNum type="arabicPeriod"/>
            </a:pPr>
            <a:r>
              <a:rPr lang="en-US" dirty="0"/>
              <a:t>Implement error handling techniques so that your application never crashes.</a:t>
            </a:r>
          </a:p>
          <a:p>
            <a:pPr marL="514350" lvl="0" indent="-514350">
              <a:buFont typeface="+mj-lt"/>
              <a:buAutoNum type="arabicPeriod"/>
            </a:pPr>
            <a:r>
              <a:rPr lang="en-US" dirty="0"/>
              <a:t>Use formatting styles (resources in the appendix) to make your app stylish!</a:t>
            </a:r>
          </a:p>
          <a:p>
            <a:endParaRPr lang="en-US" dirty="0"/>
          </a:p>
        </p:txBody>
      </p:sp>
    </p:spTree>
    <p:extLst>
      <p:ext uri="{BB962C8B-B14F-4D97-AF65-F5344CB8AC3E}">
        <p14:creationId xmlns:p14="http://schemas.microsoft.com/office/powerpoint/2010/main" val="595300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Take-</a:t>
            </a:r>
            <a:r>
              <a:rPr lang="en-US" dirty="0" err="1"/>
              <a:t>Aways</a:t>
            </a:r>
            <a:endParaRPr lang="en-US" dirty="0"/>
          </a:p>
        </p:txBody>
      </p:sp>
      <p:sp>
        <p:nvSpPr>
          <p:cNvPr id="3" name="Content Placeholder 2"/>
          <p:cNvSpPr>
            <a:spLocks noGrp="1"/>
          </p:cNvSpPr>
          <p:nvPr>
            <p:ph idx="1"/>
          </p:nvPr>
        </p:nvSpPr>
        <p:spPr/>
        <p:txBody>
          <a:bodyPr>
            <a:normAutofit/>
          </a:bodyPr>
          <a:lstStyle/>
          <a:p>
            <a:r>
              <a:rPr lang="en-US" dirty="0"/>
              <a:t>Learn how to setup your Android development environment.</a:t>
            </a:r>
          </a:p>
          <a:p>
            <a:r>
              <a:rPr lang="en-US" dirty="0"/>
              <a:t>Gain Android development experience with the following mini-projects:</a:t>
            </a:r>
          </a:p>
          <a:p>
            <a:pPr lvl="1"/>
            <a:r>
              <a:rPr lang="en-US" dirty="0"/>
              <a:t>IO (handle user interaction)</a:t>
            </a:r>
          </a:p>
          <a:p>
            <a:pPr lvl="1"/>
            <a:r>
              <a:rPr lang="en-US" dirty="0"/>
              <a:t>Communications (use network connections)</a:t>
            </a:r>
          </a:p>
          <a:p>
            <a:pPr lvl="1"/>
            <a:r>
              <a:rPr lang="en-US" dirty="0"/>
              <a:t>Database (local data storage)</a:t>
            </a:r>
          </a:p>
          <a:p>
            <a:pPr lvl="1"/>
            <a:r>
              <a:rPr lang="en-US" dirty="0"/>
              <a:t>Services (have your app run in the background)</a:t>
            </a:r>
          </a:p>
          <a:p>
            <a:r>
              <a:rPr lang="en-US" dirty="0"/>
              <a:t>Create your own "SOS" Android application, allowing you to share your location via SMS.</a:t>
            </a:r>
          </a:p>
          <a:p>
            <a:endParaRPr lang="en-US" dirty="0"/>
          </a:p>
        </p:txBody>
      </p:sp>
    </p:spTree>
    <p:extLst>
      <p:ext uri="{BB962C8B-B14F-4D97-AF65-F5344CB8AC3E}">
        <p14:creationId xmlns:p14="http://schemas.microsoft.com/office/powerpoint/2010/main" val="193639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Basic Terminology</a:t>
            </a:r>
          </a:p>
        </p:txBody>
      </p:sp>
      <p:sp>
        <p:nvSpPr>
          <p:cNvPr id="3" name="Content Placeholder 2"/>
          <p:cNvSpPr>
            <a:spLocks noGrp="1"/>
          </p:cNvSpPr>
          <p:nvPr>
            <p:ph idx="1"/>
          </p:nvPr>
        </p:nvSpPr>
        <p:spPr>
          <a:xfrm>
            <a:off x="838200" y="1825625"/>
            <a:ext cx="10515600" cy="4541308"/>
          </a:xfrm>
        </p:spPr>
        <p:txBody>
          <a:bodyPr>
            <a:normAutofit/>
          </a:bodyPr>
          <a:lstStyle/>
          <a:p>
            <a:pPr lvl="0"/>
            <a:r>
              <a:rPr lang="en-US" dirty="0"/>
              <a:t>Activity: Foreground process, tangible interface of an application that the  user interacts with.</a:t>
            </a:r>
          </a:p>
          <a:p>
            <a:pPr lvl="0"/>
            <a:r>
              <a:rPr lang="en-US" dirty="0"/>
              <a:t>Services: Background process, no tangible UI.</a:t>
            </a:r>
          </a:p>
          <a:p>
            <a:pPr lvl="0"/>
            <a:r>
              <a:rPr lang="en-US" dirty="0"/>
              <a:t>Fragments: “Sub-activities” that share resources within a single activity.</a:t>
            </a:r>
          </a:p>
          <a:p>
            <a:pPr lvl="0"/>
            <a:r>
              <a:rPr lang="en-US" dirty="0"/>
              <a:t>Widgets: I/O components that allow the user to interact with the application.</a:t>
            </a:r>
          </a:p>
          <a:p>
            <a:pPr lvl="0"/>
            <a:r>
              <a:rPr lang="en-US" dirty="0"/>
              <a:t>Intents: Intents are classes that abstract certain operations like starting activities/services, broadcasting messages, etc.</a:t>
            </a:r>
          </a:p>
          <a:p>
            <a:pPr marL="0" indent="0">
              <a:buNone/>
            </a:pPr>
            <a:endParaRPr lang="en-US" dirty="0"/>
          </a:p>
        </p:txBody>
      </p:sp>
    </p:spTree>
    <p:extLst>
      <p:ext uri="{BB962C8B-B14F-4D97-AF65-F5344CB8AC3E}">
        <p14:creationId xmlns:p14="http://schemas.microsoft.com/office/powerpoint/2010/main" val="349060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Structure:</a:t>
            </a:r>
          </a:p>
        </p:txBody>
      </p:sp>
      <p:sp>
        <p:nvSpPr>
          <p:cNvPr id="3" name="Content Placeholder 2"/>
          <p:cNvSpPr>
            <a:spLocks noGrp="1"/>
          </p:cNvSpPr>
          <p:nvPr>
            <p:ph idx="1"/>
          </p:nvPr>
        </p:nvSpPr>
        <p:spPr>
          <a:xfrm>
            <a:off x="592667" y="1825625"/>
            <a:ext cx="10761133" cy="4351338"/>
          </a:xfrm>
        </p:spPr>
        <p:txBody>
          <a:bodyPr>
            <a:normAutofit/>
          </a:bodyPr>
          <a:lstStyle/>
          <a:p>
            <a:r>
              <a:rPr lang="en-US" dirty="0"/>
              <a:t>Java based code:  key logic , defines activities.</a:t>
            </a:r>
          </a:p>
          <a:p>
            <a:r>
              <a:rPr lang="en-US" dirty="0"/>
              <a:t>The layout files: xml files that describe the layout and positioning of UI elements on the app screen</a:t>
            </a:r>
          </a:p>
          <a:p>
            <a:pPr lvl="0"/>
            <a:r>
              <a:rPr lang="en-US" dirty="0"/>
              <a:t>Manifests: declares the permissions provided to the application</a:t>
            </a:r>
          </a:p>
          <a:p>
            <a:pPr lvl="0"/>
            <a:r>
              <a:rPr lang="en-US" dirty="0"/>
              <a:t>Other resources: miscellaneous resources like hard-coded strings, hex values for color, formatting styles, etc.</a:t>
            </a:r>
          </a:p>
          <a:p>
            <a:endParaRPr lang="en-US" dirty="0"/>
          </a:p>
        </p:txBody>
      </p:sp>
    </p:spTree>
    <p:extLst>
      <p:ext uri="{BB962C8B-B14F-4D97-AF65-F5344CB8AC3E}">
        <p14:creationId xmlns:p14="http://schemas.microsoft.com/office/powerpoint/2010/main" val="4073116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of an Android Application</a:t>
            </a:r>
          </a:p>
        </p:txBody>
      </p:sp>
      <p:pic>
        <p:nvPicPr>
          <p:cNvPr id="4" name="Content Placeholder 3" descr="https://developer.android.com/images/training/basics/basic-lifecycle.png"/>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1129769" y="1992811"/>
            <a:ext cx="9932462" cy="3746032"/>
          </a:xfrm>
          <a:prstGeom prst="rect">
            <a:avLst/>
          </a:prstGeom>
          <a:noFill/>
          <a:ln>
            <a:noFill/>
          </a:ln>
        </p:spPr>
      </p:pic>
      <p:sp>
        <p:nvSpPr>
          <p:cNvPr id="5" name="TextBox 4"/>
          <p:cNvSpPr txBox="1"/>
          <p:nvPr/>
        </p:nvSpPr>
        <p:spPr>
          <a:xfrm>
            <a:off x="4772212" y="6446689"/>
            <a:ext cx="7419788" cy="369332"/>
          </a:xfrm>
          <a:prstGeom prst="rect">
            <a:avLst/>
          </a:prstGeom>
          <a:noFill/>
        </p:spPr>
        <p:txBody>
          <a:bodyPr wrap="none" rtlCol="0">
            <a:spAutoFit/>
          </a:bodyPr>
          <a:lstStyle/>
          <a:p>
            <a:r>
              <a:rPr lang="en-US" u="sng" dirty="0">
                <a:hlinkClick r:id="rId4"/>
              </a:rPr>
              <a:t>https://developer.android.com/training/basics/activity-lifecycle/starting.html</a:t>
            </a:r>
            <a:endParaRPr lang="en-US" dirty="0"/>
          </a:p>
        </p:txBody>
      </p:sp>
    </p:spTree>
    <p:extLst>
      <p:ext uri="{BB962C8B-B14F-4D97-AF65-F5344CB8AC3E}">
        <p14:creationId xmlns:p14="http://schemas.microsoft.com/office/powerpoint/2010/main" val="179638099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402</TotalTime>
  <Words>2420</Words>
  <Application>Microsoft Office PowerPoint</Application>
  <PresentationFormat>Widescreen</PresentationFormat>
  <Paragraphs>270</Paragraphs>
  <Slides>61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 Unicode MS</vt:lpstr>
      <vt:lpstr>Arial</vt:lpstr>
      <vt:lpstr>Calibri</vt:lpstr>
      <vt:lpstr>Corbel</vt:lpstr>
      <vt:lpstr>Courier New</vt:lpstr>
      <vt:lpstr>Times New Roman</vt:lpstr>
      <vt:lpstr>Depth</vt:lpstr>
      <vt:lpstr>androidGo</vt:lpstr>
      <vt:lpstr>Course Overview</vt:lpstr>
      <vt:lpstr>Why Android?</vt:lpstr>
      <vt:lpstr>Before starting the course you must have:</vt:lpstr>
      <vt:lpstr>Resources</vt:lpstr>
      <vt:lpstr>Module 1: Introduction to Android Applications </vt:lpstr>
      <vt:lpstr>Basic Terminology</vt:lpstr>
      <vt:lpstr>Project Structure:</vt:lpstr>
      <vt:lpstr>Life Cycle of an Android Application</vt:lpstr>
      <vt:lpstr>Creating a New Android Studio Project </vt:lpstr>
      <vt:lpstr>PowerPoint Presentation</vt:lpstr>
      <vt:lpstr>PowerPoint Presentation</vt:lpstr>
      <vt:lpstr>Takeaway I</vt:lpstr>
      <vt:lpstr>Module 2: Android Widgets for User Interaction </vt:lpstr>
      <vt:lpstr>Android Widgets</vt:lpstr>
      <vt:lpstr>Buttons</vt:lpstr>
      <vt:lpstr>TextView</vt:lpstr>
      <vt:lpstr>EditText</vt:lpstr>
      <vt:lpstr>ImageView</vt:lpstr>
      <vt:lpstr>Toast</vt:lpstr>
      <vt:lpstr>Assignment I</vt:lpstr>
      <vt:lpstr>Approach</vt:lpstr>
      <vt:lpstr>PowerPoint Presentation</vt:lpstr>
      <vt:lpstr>PowerPoint Presentation</vt:lpstr>
      <vt:lpstr>PowerPoint Presentation</vt:lpstr>
      <vt:lpstr>Takeaway II</vt:lpstr>
      <vt:lpstr>Module 3: Communication</vt:lpstr>
      <vt:lpstr>Communication</vt:lpstr>
      <vt:lpstr>Sending an SMS:</vt:lpstr>
      <vt:lpstr>Modifying Permissions</vt:lpstr>
      <vt:lpstr>Assignment II</vt:lpstr>
      <vt:lpstr>Approach:</vt:lpstr>
      <vt:lpstr>PowerPoint Presentation</vt:lpstr>
      <vt:lpstr>PowerPoint Presentation</vt:lpstr>
      <vt:lpstr>PowerPoint Presentation</vt:lpstr>
      <vt:lpstr>Takeaway III</vt:lpstr>
      <vt:lpstr>Module 4: Storing Your Data</vt:lpstr>
      <vt:lpstr>Databases</vt:lpstr>
      <vt:lpstr>Creating the Database</vt:lpstr>
      <vt:lpstr>Opening and Closing the Database:</vt:lpstr>
      <vt:lpstr>Inserting Data into the Database</vt:lpstr>
      <vt:lpstr>Retrieving the Data from the Database</vt:lpstr>
      <vt:lpstr>Assignment 3 </vt:lpstr>
      <vt:lpstr>Approach:</vt:lpstr>
      <vt:lpstr>PowerPoint Presentation</vt:lpstr>
      <vt:lpstr>PowerPoint Presentation</vt:lpstr>
      <vt:lpstr>PowerPoint Presentation</vt:lpstr>
      <vt:lpstr>PowerPoint Presentation</vt:lpstr>
      <vt:lpstr>Takeaways IV</vt:lpstr>
      <vt:lpstr>Module 5: Background Applications </vt:lpstr>
      <vt:lpstr>Services</vt:lpstr>
      <vt:lpstr>Assignment 4 </vt:lpstr>
      <vt:lpstr>Approach</vt:lpstr>
      <vt:lpstr>PowerPoint Presentation</vt:lpstr>
      <vt:lpstr>PowerPoint Presentation</vt:lpstr>
      <vt:lpstr>Takeaways V</vt:lpstr>
      <vt:lpstr>MODULE 6: “Save My Soul”  BUILD YOUR OWN SOS APPLICATION </vt:lpstr>
      <vt:lpstr>Problem Statement</vt:lpstr>
      <vt:lpstr>Approach</vt:lpstr>
      <vt:lpstr>Want some Extra Credit?</vt:lpstr>
      <vt:lpstr>Course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Akansha</dc:creator>
  <cp:lastModifiedBy>Akansha</cp:lastModifiedBy>
  <cp:revision>35</cp:revision>
  <dcterms:created xsi:type="dcterms:W3CDTF">2016-08-16T16:23:54Z</dcterms:created>
  <dcterms:modified xsi:type="dcterms:W3CDTF">2016-08-16T23:10:48Z</dcterms:modified>
</cp:coreProperties>
</file>